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9"/>
  </p:notesMasterIdLst>
  <p:handoutMasterIdLst>
    <p:handoutMasterId r:id="rId50"/>
  </p:handoutMasterIdLst>
  <p:sldIdLst>
    <p:sldId id="523" r:id="rId5"/>
    <p:sldId id="320" r:id="rId6"/>
    <p:sldId id="596" r:id="rId7"/>
    <p:sldId id="567" r:id="rId8"/>
    <p:sldId id="587" r:id="rId9"/>
    <p:sldId id="588" r:id="rId10"/>
    <p:sldId id="570" r:id="rId11"/>
    <p:sldId id="571" r:id="rId12"/>
    <p:sldId id="589" r:id="rId13"/>
    <p:sldId id="581" r:id="rId14"/>
    <p:sldId id="572" r:id="rId15"/>
    <p:sldId id="576" r:id="rId16"/>
    <p:sldId id="574" r:id="rId17"/>
    <p:sldId id="575" r:id="rId18"/>
    <p:sldId id="578" r:id="rId19"/>
    <p:sldId id="577" r:id="rId20"/>
    <p:sldId id="579" r:id="rId21"/>
    <p:sldId id="582" r:id="rId22"/>
    <p:sldId id="590" r:id="rId23"/>
    <p:sldId id="583" r:id="rId24"/>
    <p:sldId id="548" r:id="rId25"/>
    <p:sldId id="325" r:id="rId26"/>
    <p:sldId id="326" r:id="rId27"/>
    <p:sldId id="332" r:id="rId28"/>
    <p:sldId id="333" r:id="rId29"/>
    <p:sldId id="262" r:id="rId30"/>
    <p:sldId id="591" r:id="rId31"/>
    <p:sldId id="258" r:id="rId32"/>
    <p:sldId id="259" r:id="rId33"/>
    <p:sldId id="263" r:id="rId34"/>
    <p:sldId id="595" r:id="rId35"/>
    <p:sldId id="265" r:id="rId36"/>
    <p:sldId id="264" r:id="rId37"/>
    <p:sldId id="267" r:id="rId38"/>
    <p:sldId id="268" r:id="rId39"/>
    <p:sldId id="556" r:id="rId40"/>
    <p:sldId id="593" r:id="rId41"/>
    <p:sldId id="584" r:id="rId42"/>
    <p:sldId id="594" r:id="rId43"/>
    <p:sldId id="566" r:id="rId44"/>
    <p:sldId id="585" r:id="rId45"/>
    <p:sldId id="323" r:id="rId46"/>
    <p:sldId id="551" r:id="rId47"/>
    <p:sldId id="553" r:id="rId48"/>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3940"/>
    <a:srgbClr val="C39C2F"/>
    <a:srgbClr val="C59C27"/>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577" autoAdjust="0"/>
    <p:restoredTop sz="95853" autoAdjust="0"/>
  </p:normalViewPr>
  <p:slideViewPr>
    <p:cSldViewPr snapToGrid="0" showGuides="1">
      <p:cViewPr varScale="1">
        <p:scale>
          <a:sx n="107" d="100"/>
          <a:sy n="107" d="100"/>
        </p:scale>
        <p:origin x="120" y="420"/>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4/15/2023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4/15/2023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trilinos.github.io/"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225512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Branches </a:t>
            </a:r>
            <a:r>
              <a:rPr lang="en-US" dirty="0" err="1"/>
              <a:t>temporatily</a:t>
            </a:r>
            <a:r>
              <a:rPr lang="en-US" dirty="0"/>
              <a:t> isolate different lines or portions of code development while maintaining the overall common context with other developers</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848375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41169735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solidFill>
                  <a:srgbClr val="000000"/>
                </a:solidFill>
                <a:effectLst/>
                <a:latin typeface="Menlo" panose="020B0609030804020204" pitchFamily="49" charset="0"/>
              </a:rPr>
              <a:t>Diverging commit histories cause problems. </a:t>
            </a:r>
          </a:p>
          <a:p>
            <a:pPr marL="228600" indent="-228600">
              <a:buAutoNum type="arabicPeriod"/>
            </a:pPr>
            <a:r>
              <a:rPr lang="en-US" dirty="0">
                <a:solidFill>
                  <a:srgbClr val="000000"/>
                </a:solidFill>
                <a:effectLst/>
                <a:latin typeface="Menlo" panose="020B0609030804020204" pitchFamily="49" charset="0"/>
              </a:rPr>
              <a:t>Avoid these problems with policies</a:t>
            </a:r>
          </a:p>
          <a:p>
            <a:pPr marL="228600" indent="-228600">
              <a:buAutoNum type="arabicPeriod"/>
            </a:pPr>
            <a:endParaRPr lang="en-US" dirty="0">
              <a:solidFill>
                <a:srgbClr val="000000"/>
              </a:solidFill>
              <a:effectLst/>
              <a:latin typeface="Menlo" panose="020B0609030804020204" pitchFamily="49" charset="0"/>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rgbClr val="000000"/>
                </a:solidFill>
                <a:effectLst/>
                <a:latin typeface="Menlo" panose="020B0609030804020204" pitchFamily="49" charset="0"/>
              </a:rPr>
              <a:t>Polices are implemented and enforced by developers who can </a:t>
            </a:r>
            <a:r>
              <a:rPr lang="en-US" dirty="0" err="1">
                <a:solidFill>
                  <a:srgbClr val="000000"/>
                </a:solidFill>
                <a:effectLst/>
                <a:latin typeface="Menlo" panose="020B0609030804020204" pitchFamily="49" charset="0"/>
              </a:rPr>
              <a:t>disscuss</a:t>
            </a:r>
            <a:r>
              <a:rPr lang="en-US" dirty="0">
                <a:solidFill>
                  <a:srgbClr val="000000"/>
                </a:solidFill>
                <a:effectLst/>
                <a:latin typeface="Menlo" panose="020B0609030804020204" pitchFamily="49" charset="0"/>
              </a:rPr>
              <a:t> and change them as required</a:t>
            </a:r>
          </a:p>
        </p:txBody>
      </p:sp>
      <p:sp>
        <p:nvSpPr>
          <p:cNvPr id="4" name="Slide Number Placeholder 3"/>
          <p:cNvSpPr>
            <a:spLocks noGrp="1"/>
          </p:cNvSpPr>
          <p:nvPr>
            <p:ph type="sldNum" sz="quarter" idx="10"/>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3597752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33056239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Established Workflow policies help form a decision diagram that prevents thinking through how things should be done (Can be changed as needed though)</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11565249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Menlo" panose="020B0609030804020204" pitchFamily="49" charset="0"/>
              </a:rPr>
              <a:t>Maintainers may designate "code owners" who are responsible for reviewing contributions to specific portions of the codebase -- usually based on experience in that part of the code</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13063439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Going to cover this quickly, but want you to have the resources, there are also extra slides can help you see what might be useful for your Scientific projects</a:t>
            </a:r>
          </a:p>
          <a:p>
            <a:r>
              <a:rPr lang="en-US" dirty="0"/>
              <a:t>May want to add when and why to use them</a:t>
            </a: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3578928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through quickly shows complexity and designed for SW with official releases add why use this </a:t>
            </a: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17688174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through quickly – point out No structured release schedule, continuous integration, simpler add why use this</a:t>
            </a:r>
          </a:p>
        </p:txBody>
      </p:sp>
      <p:sp>
        <p:nvSpPr>
          <p:cNvPr id="4" name="Slide Number Placeholder 3"/>
          <p:cNvSpPr>
            <a:spLocks noGrp="1"/>
          </p:cNvSpPr>
          <p:nvPr>
            <p:ph type="sldNum" sz="quarter" idx="10"/>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22954976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through quickly Use this if the release schedule is not as structured</a:t>
            </a:r>
          </a:p>
        </p:txBody>
      </p:sp>
      <p:sp>
        <p:nvSpPr>
          <p:cNvPr id="4" name="Slide Number Placeholder 3"/>
          <p:cNvSpPr>
            <a:spLocks noGrp="1"/>
          </p:cNvSpPr>
          <p:nvPr>
            <p:ph type="sldNum" sz="quarter" idx="10"/>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3622371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2557358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Emphasis on Adopt what is good for your team</a:t>
            </a: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8516948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Heavy weight approaches do not usually fit the scientific domain well. For a small team using agile the team can choose the processes that will help the particular team.</a:t>
            </a: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8490150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Heavy weight approaches do not usually fit the scientific domain well. For a small team using agile the team can choose the processes that will help the particular team.</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27701918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Scrum is widely used in the enterprise communities. Scrum in scientific teams has not been explored much.</a:t>
            </a: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6716677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 critical components above the red box. The left hand side is emphasized over the right such as  Working Software. Although comprehensive documentation is important, Working Software would take </a:t>
            </a:r>
            <a:r>
              <a:rPr lang="en-US" dirty="0" err="1"/>
              <a:t>precendence</a:t>
            </a:r>
            <a:r>
              <a:rPr lang="en-US" dirty="0"/>
              <a:t>. Look over the manifesto and the four main components. </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14254271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Pick a practice to try and if it works for your team add it to your processes. Easier to get started with Kanban and add practices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a:t>
            </a:r>
            <a:r>
              <a:rPr lang="en-US" dirty="0">
                <a:uFillTx/>
              </a:rPr>
              <a:t>dd practices when needed such as for more rigor/process to keep things under control</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8658209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Pick a practice to try and if it works for your team add it to your processes. Easier to get started with Kanban and add practices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a:t>
            </a:r>
            <a:r>
              <a:rPr lang="en-US" dirty="0">
                <a:uFillTx/>
              </a:rPr>
              <a:t>dd practices when needed such as for more rigor/process to keep things under control</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26442484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have other columns In Review etc. you can be as creative as you want. Design it how it works for you. </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15954138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the cost of context switching, Kanban is good at exposing bottlenecks, If you have a column like “Waiting for Review or Blocked” that is full you can easily see the bottleneck.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Menlo" panose="020B0609030804020204" pitchFamily="49" charset="0"/>
              </a:rPr>
              <a:t>Kanban also naturally supports researcher/developers who might be part-time on multiple projects (scrum tends to assume people are full time on one project)</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7153422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1724735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2388277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Highlight very quickly</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42787317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 How does code review fit into this process?  </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252901243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 How does code review fit into this process?  </a:t>
            </a:r>
          </a:p>
        </p:txBody>
      </p:sp>
      <p:sp>
        <p:nvSpPr>
          <p:cNvPr id="4" name="Slide Number Placeholder 3"/>
          <p:cNvSpPr>
            <a:spLocks noGrp="1"/>
          </p:cNvSpPr>
          <p:nvPr>
            <p:ph type="sldNum" sz="quarter" idx="5"/>
          </p:nvPr>
        </p:nvSpPr>
        <p:spPr/>
        <p:txBody>
          <a:bodyPr/>
          <a:lstStyle/>
          <a:p>
            <a:fld id="{54E672D7-8E2D-4611-973D-F4591A707C34}" type="slidenum">
              <a:rPr lang="en-US" smtClean="0"/>
              <a:t>37</a:t>
            </a:fld>
            <a:endParaRPr lang="en-US"/>
          </a:p>
        </p:txBody>
      </p:sp>
    </p:spTree>
    <p:extLst>
      <p:ext uri="{BB962C8B-B14F-4D97-AF65-F5344CB8AC3E}">
        <p14:creationId xmlns:p14="http://schemas.microsoft.com/office/powerpoint/2010/main" val="30563981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38</a:t>
            </a:fld>
            <a:endParaRPr lang="en-US"/>
          </a:p>
        </p:txBody>
      </p:sp>
    </p:spTree>
    <p:extLst>
      <p:ext uri="{BB962C8B-B14F-4D97-AF65-F5344CB8AC3E}">
        <p14:creationId xmlns:p14="http://schemas.microsoft.com/office/powerpoint/2010/main" val="34322391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Menlo" panose="020B0609030804020204" pitchFamily="49" charset="0"/>
              </a:rPr>
              <a:t>"If you want to look at detailed cases from actual projects, these extra slides are included."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41</a:t>
            </a:fld>
            <a:endParaRPr lang="en-US"/>
          </a:p>
        </p:txBody>
      </p:sp>
    </p:spTree>
    <p:extLst>
      <p:ext uri="{BB962C8B-B14F-4D97-AF65-F5344CB8AC3E}">
        <p14:creationId xmlns:p14="http://schemas.microsoft.com/office/powerpoint/2010/main" val="326133310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a:solidFill>
                  <a:schemeClr val="tx1"/>
                </a:solidFill>
                <a:effectLst/>
                <a:latin typeface="+mn-lt"/>
                <a:ea typeface="+mn-ea"/>
                <a:cs typeface="+mn-cs"/>
              </a:rPr>
              <a:t>From the website: </a:t>
            </a:r>
            <a:br>
              <a:rPr lang="en-US" sz="1200" b="0" i="1" kern="1200" dirty="0">
                <a:solidFill>
                  <a:schemeClr val="tx1"/>
                </a:solidFill>
                <a:effectLst/>
                <a:latin typeface="+mn-lt"/>
                <a:ea typeface="+mn-ea"/>
                <a:cs typeface="+mn-cs"/>
              </a:rPr>
            </a:br>
            <a:r>
              <a:rPr lang="en-US" sz="1200" b="0" i="1" kern="1200" dirty="0">
                <a:solidFill>
                  <a:schemeClr val="tx1"/>
                </a:solidFill>
                <a:effectLst/>
                <a:latin typeface="+mn-lt"/>
                <a:ea typeface="+mn-ea"/>
                <a:cs typeface="+mn-cs"/>
              </a:rPr>
              <a:t>The </a:t>
            </a:r>
            <a:r>
              <a:rPr lang="en-US" sz="1200" b="0" i="1" kern="1200" dirty="0" err="1">
                <a:solidFill>
                  <a:schemeClr val="tx1"/>
                </a:solidFill>
                <a:effectLst/>
                <a:latin typeface="+mn-lt"/>
                <a:ea typeface="+mn-ea"/>
                <a:cs typeface="+mn-cs"/>
              </a:rPr>
              <a:t>Trilinos</a:t>
            </a:r>
            <a:r>
              <a:rPr lang="en-US" sz="1200" b="0" i="1" kern="1200" dirty="0">
                <a:solidFill>
                  <a:schemeClr val="tx1"/>
                </a:solidFill>
                <a:effectLst/>
                <a:latin typeface="+mn-lt"/>
                <a:ea typeface="+mn-ea"/>
                <a:cs typeface="+mn-cs"/>
              </a:rPr>
              <a:t> Project is a community of developers, users and </a:t>
            </a:r>
            <a:r>
              <a:rPr lang="en-US" sz="1200" b="0" i="1" u="none" strike="noStrike" kern="1200" dirty="0">
                <a:solidFill>
                  <a:schemeClr val="tx1"/>
                </a:solidFill>
                <a:effectLst/>
                <a:latin typeface="+mn-lt"/>
                <a:ea typeface="+mn-ea"/>
                <a:cs typeface="+mn-cs"/>
                <a:hlinkClick r:id="rId3"/>
              </a:rPr>
              <a:t>user-developers</a:t>
            </a:r>
            <a:r>
              <a:rPr lang="en-US" sz="1200" b="0" i="1" kern="1200" dirty="0">
                <a:solidFill>
                  <a:schemeClr val="tx1"/>
                </a:solidFill>
                <a:effectLst/>
                <a:latin typeface="+mn-lt"/>
                <a:ea typeface="+mn-ea"/>
                <a:cs typeface="+mn-cs"/>
              </a:rPr>
              <a:t> focused on collaborative creation of algorithms and enabling technologies within an object-oriented software framework for the solution of large-scale, complex multi-physics engineering and scientific problems on new and emerging high-performance computing (HPC) architectures.</a:t>
            </a:r>
          </a:p>
          <a:p>
            <a:br>
              <a:rPr lang="en-US" dirty="0"/>
            </a:br>
            <a:r>
              <a:rPr lang="en-US" sz="1200" b="0" i="1" kern="1200" dirty="0" err="1">
                <a:solidFill>
                  <a:schemeClr val="tx1"/>
                </a:solidFill>
                <a:effectLst/>
                <a:latin typeface="+mn-lt"/>
                <a:ea typeface="+mn-ea"/>
                <a:cs typeface="+mn-cs"/>
              </a:rPr>
              <a:t>Trilinos</a:t>
            </a:r>
            <a:r>
              <a:rPr lang="en-US" sz="1200" b="0" i="1" kern="1200" dirty="0">
                <a:solidFill>
                  <a:schemeClr val="tx1"/>
                </a:solidFill>
                <a:effectLst/>
                <a:latin typeface="+mn-lt"/>
                <a:ea typeface="+mn-ea"/>
                <a:cs typeface="+mn-cs"/>
              </a:rPr>
              <a:t> is also a collection of reusable scientific software libraries, known in particular for </a:t>
            </a:r>
            <a:r>
              <a:rPr lang="en-US" sz="1200" b="0" i="1" u="none" strike="noStrike" kern="1200" dirty="0">
                <a:solidFill>
                  <a:schemeClr val="tx1"/>
                </a:solidFill>
                <a:effectLst/>
                <a:latin typeface="+mn-lt"/>
                <a:ea typeface="+mn-ea"/>
                <a:cs typeface="+mn-cs"/>
                <a:hlinkClick r:id="rId3"/>
              </a:rPr>
              <a:t>linear solvers</a:t>
            </a:r>
            <a:r>
              <a:rPr lang="en-US" sz="1200" b="0" i="1" kern="1200" dirty="0">
                <a:solidFill>
                  <a:schemeClr val="tx1"/>
                </a:solidFill>
                <a:effectLst/>
                <a:latin typeface="+mn-lt"/>
                <a:ea typeface="+mn-ea"/>
                <a:cs typeface="+mn-cs"/>
              </a:rPr>
              <a:t>, </a:t>
            </a:r>
            <a:r>
              <a:rPr lang="en-US" sz="1200" b="0" i="1" u="none" strike="noStrike" kern="1200" dirty="0">
                <a:solidFill>
                  <a:schemeClr val="tx1"/>
                </a:solidFill>
                <a:effectLst/>
                <a:latin typeface="+mn-lt"/>
                <a:ea typeface="+mn-ea"/>
                <a:cs typeface="+mn-cs"/>
                <a:hlinkClick r:id="rId3"/>
              </a:rPr>
              <a:t>non-linear solvers</a:t>
            </a:r>
            <a:r>
              <a:rPr lang="en-US" sz="1200" b="0" i="1" kern="1200" dirty="0">
                <a:solidFill>
                  <a:schemeClr val="tx1"/>
                </a:solidFill>
                <a:effectLst/>
                <a:latin typeface="+mn-lt"/>
                <a:ea typeface="+mn-ea"/>
                <a:cs typeface="+mn-cs"/>
              </a:rPr>
              <a:t>, </a:t>
            </a:r>
            <a:r>
              <a:rPr lang="en-US" sz="1200" b="0" i="1" u="none" strike="noStrike" kern="1200" dirty="0">
                <a:solidFill>
                  <a:schemeClr val="tx1"/>
                </a:solidFill>
                <a:effectLst/>
                <a:latin typeface="+mn-lt"/>
                <a:ea typeface="+mn-ea"/>
                <a:cs typeface="+mn-cs"/>
                <a:hlinkClick r:id="rId3"/>
              </a:rPr>
              <a:t>transient solvers</a:t>
            </a:r>
            <a:r>
              <a:rPr lang="en-US" sz="1200" b="0" i="1" kern="1200" dirty="0">
                <a:solidFill>
                  <a:schemeClr val="tx1"/>
                </a:solidFill>
                <a:effectLst/>
                <a:latin typeface="+mn-lt"/>
                <a:ea typeface="+mn-ea"/>
                <a:cs typeface="+mn-cs"/>
              </a:rPr>
              <a:t>, </a:t>
            </a:r>
            <a:r>
              <a:rPr lang="en-US" sz="1200" b="0" i="1" u="none" strike="noStrike" kern="1200" dirty="0">
                <a:solidFill>
                  <a:schemeClr val="tx1"/>
                </a:solidFill>
                <a:effectLst/>
                <a:latin typeface="+mn-lt"/>
                <a:ea typeface="+mn-ea"/>
                <a:cs typeface="+mn-cs"/>
                <a:hlinkClick r:id="rId3"/>
              </a:rPr>
              <a:t>optimization solvers</a:t>
            </a:r>
            <a:r>
              <a:rPr lang="en-US" sz="1200" b="0" i="1" kern="1200" dirty="0">
                <a:solidFill>
                  <a:schemeClr val="tx1"/>
                </a:solidFill>
                <a:effectLst/>
                <a:latin typeface="+mn-lt"/>
                <a:ea typeface="+mn-ea"/>
                <a:cs typeface="+mn-cs"/>
              </a:rPr>
              <a:t>, and </a:t>
            </a:r>
            <a:r>
              <a:rPr lang="en-US" sz="1200" b="0" i="1" u="none" strike="noStrike" kern="1200" dirty="0">
                <a:solidFill>
                  <a:schemeClr val="tx1"/>
                </a:solidFill>
                <a:effectLst/>
                <a:latin typeface="+mn-lt"/>
                <a:ea typeface="+mn-ea"/>
                <a:cs typeface="+mn-cs"/>
                <a:hlinkClick r:id="rId3"/>
              </a:rPr>
              <a:t>uncertainty quantification (UQ) solvers</a:t>
            </a:r>
            <a:r>
              <a:rPr lang="en-US" sz="1200" b="0" i="1" kern="1200" dirty="0">
                <a:solidFill>
                  <a:schemeClr val="tx1"/>
                </a:solidFill>
                <a:effectLst/>
                <a:latin typeface="+mn-lt"/>
                <a:ea typeface="+mn-ea"/>
                <a:cs typeface="+mn-cs"/>
              </a:rPr>
              <a:t>.</a:t>
            </a:r>
          </a:p>
          <a:p>
            <a:br>
              <a:rPr lang="en-US" dirty="0"/>
            </a:br>
            <a:endParaRPr lang="en-US" dirty="0"/>
          </a:p>
        </p:txBody>
      </p:sp>
      <p:sp>
        <p:nvSpPr>
          <p:cNvPr id="4" name="Slide Number Placeholder 3"/>
          <p:cNvSpPr>
            <a:spLocks noGrp="1"/>
          </p:cNvSpPr>
          <p:nvPr>
            <p:ph type="sldNum" sz="quarter" idx="10"/>
          </p:nvPr>
        </p:nvSpPr>
        <p:spPr/>
        <p:txBody>
          <a:bodyPr/>
          <a:lstStyle/>
          <a:p>
            <a:fld id="{54E672D7-8E2D-4611-973D-F4591A707C34}" type="slidenum">
              <a:rPr lang="en-US" smtClean="0"/>
              <a:t>42</a:t>
            </a:fld>
            <a:endParaRPr lang="en-US"/>
          </a:p>
        </p:txBody>
      </p:sp>
    </p:spTree>
    <p:extLst>
      <p:ext uri="{BB962C8B-B14F-4D97-AF65-F5344CB8AC3E}">
        <p14:creationId xmlns:p14="http://schemas.microsoft.com/office/powerpoint/2010/main" val="29021902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A High Performance Message Passing Library</a:t>
            </a:r>
          </a:p>
          <a:p>
            <a:endParaRPr lang="en-US" dirty="0"/>
          </a:p>
        </p:txBody>
      </p:sp>
      <p:sp>
        <p:nvSpPr>
          <p:cNvPr id="4" name="Slide Number Placeholder 3"/>
          <p:cNvSpPr>
            <a:spLocks noGrp="1"/>
          </p:cNvSpPr>
          <p:nvPr>
            <p:ph type="sldNum" sz="quarter" idx="10"/>
          </p:nvPr>
        </p:nvSpPr>
        <p:spPr/>
        <p:txBody>
          <a:bodyPr/>
          <a:lstStyle/>
          <a:p>
            <a:fld id="{54E672D7-8E2D-4611-973D-F4591A707C34}" type="slidenum">
              <a:rPr lang="en-US" smtClean="0"/>
              <a:t>43</a:t>
            </a:fld>
            <a:endParaRPr lang="en-US"/>
          </a:p>
        </p:txBody>
      </p:sp>
    </p:spTree>
    <p:extLst>
      <p:ext uri="{BB962C8B-B14F-4D97-AF65-F5344CB8AC3E}">
        <p14:creationId xmlns:p14="http://schemas.microsoft.com/office/powerpoint/2010/main" val="28250160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FleCSI</a:t>
            </a:r>
            <a:r>
              <a:rPr lang="en-US" sz="1200" b="0" i="0" kern="1200" dirty="0">
                <a:solidFill>
                  <a:schemeClr val="tx1"/>
                </a:solidFill>
                <a:effectLst/>
                <a:latin typeface="+mn-lt"/>
                <a:ea typeface="+mn-ea"/>
                <a:cs typeface="+mn-cs"/>
              </a:rPr>
              <a:t> is a compile-time configurable framework designed to support multi-physics application development for current and emerging HPC systems.</a:t>
            </a:r>
          </a:p>
          <a:p>
            <a:r>
              <a:rPr lang="en-US" sz="1200" b="0" i="0" kern="1200" dirty="0">
                <a:solidFill>
                  <a:schemeClr val="tx1"/>
                </a:solidFill>
                <a:effectLst/>
                <a:latin typeface="+mn-lt"/>
                <a:ea typeface="+mn-ea"/>
                <a:cs typeface="+mn-cs"/>
              </a:rPr>
              <a:t>In the diagram there is a 1.x branch only for new releases,  an initial 1.0 release branch with tag 1.0.0 as the initial release and tags 1.0.1, 1.0.2 for bug fixes, when 1.1 feature is release again an initial tag 1.1.0, then bug fix release tags 1.1.1 &amp; 1.1.2 etc. Once a major version goes into maintenance mode and a new major feature branch begins; in this case 2.x and like branches and tags are created for 2.x </a:t>
            </a:r>
            <a:endParaRPr lang="en-US" dirty="0"/>
          </a:p>
        </p:txBody>
      </p:sp>
      <p:sp>
        <p:nvSpPr>
          <p:cNvPr id="4" name="Slide Number Placeholder 3"/>
          <p:cNvSpPr>
            <a:spLocks noGrp="1"/>
          </p:cNvSpPr>
          <p:nvPr>
            <p:ph type="sldNum" sz="quarter" idx="10"/>
          </p:nvPr>
        </p:nvSpPr>
        <p:spPr/>
        <p:txBody>
          <a:bodyPr/>
          <a:lstStyle/>
          <a:p>
            <a:fld id="{54E672D7-8E2D-4611-973D-F4591A707C34}" type="slidenum">
              <a:rPr lang="en-US" smtClean="0"/>
              <a:t>44</a:t>
            </a:fld>
            <a:endParaRPr lang="en-US"/>
          </a:p>
        </p:txBody>
      </p:sp>
    </p:spTree>
    <p:extLst>
      <p:ext uri="{BB962C8B-B14F-4D97-AF65-F5344CB8AC3E}">
        <p14:creationId xmlns:p14="http://schemas.microsoft.com/office/powerpoint/2010/main" val="30163900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3302662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can access information provided by tools</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26264671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can access information provided by tools</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1155758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360164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823401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36291052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2179748"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document/d/1uVQYI2cmNx09fDkHDA136yqDTqayhxqfvjFiuUue7wo/edit#heading=h.s9tckbspfqj8"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nvie/gitflow"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hyperlink" Target="https://nvie.com/posts/a-successful-git-branching-model/"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cottchacon.com/2011/08/31/github-flow.html"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hyperlink" Target="https://docs.gitlab.com/ee/topics/gitlab_flow.html"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hyperlink" Target="http://agilemanifesto.or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3.xml"/><Relationship Id="rId5" Type="http://schemas.openxmlformats.org/officeDocument/2006/relationships/image" Target="../media/image17.jpeg"/><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choosealicense.com/" TargetMode="External"/><Relationship Id="rId2" Type="http://schemas.openxmlformats.org/officeDocument/2006/relationships/hyperlink" Target="https://opensource.org/" TargetMode="External"/><Relationship Id="rId1" Type="http://schemas.openxmlformats.org/officeDocument/2006/relationships/slideLayout" Target="../slideLayouts/slideLayout3.xml"/><Relationship Id="rId4" Type="http://schemas.openxmlformats.org/officeDocument/2006/relationships/hyperlink" Target="https://ideas-productivity.org/events/hpc-best-practices-webinars/#webinar024" TargetMode="Externa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hyperlink" Target="https://trilinos.github.io/" TargetMode="External"/><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www.open-mpi.org/"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hyperlink" Target="https://flecsi.github.io/flecsi"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a:t>Collaborative Software Development</a:t>
            </a:r>
          </a:p>
        </p:txBody>
      </p:sp>
      <p:sp>
        <p:nvSpPr>
          <p:cNvPr id="2" name="Subtitle 1">
            <a:extLst>
              <a:ext uri="{FF2B5EF4-FFF2-40B4-BE49-F238E27FC236}">
                <a16:creationId xmlns:a16="http://schemas.microsoft.com/office/drawing/2014/main" id="{3CC0C520-4F64-4602-B6D4-1175D64E9894}"/>
              </a:ext>
            </a:extLst>
          </p:cNvPr>
          <p:cNvSpPr>
            <a:spLocks noGrp="1"/>
          </p:cNvSpPr>
          <p:nvPr>
            <p:ph type="subTitle" idx="1"/>
          </p:nvPr>
        </p:nvSpPr>
        <p:spPr>
          <a:xfrm>
            <a:off x="3177632" y="2085962"/>
            <a:ext cx="8292317" cy="3521462"/>
          </a:xfrm>
        </p:spPr>
        <p:txBody>
          <a:bodyPr/>
          <a:lstStyle/>
          <a:p>
            <a:r>
              <a:rPr lang="en-US" u="sng" dirty="0"/>
              <a:t>Patricia Grubel</a:t>
            </a:r>
            <a:r>
              <a:rPr lang="en-US" sz="2000" dirty="0"/>
              <a:t> (she/her)</a:t>
            </a:r>
            <a:br>
              <a:rPr lang="en-US" sz="2000" dirty="0"/>
            </a:br>
            <a:r>
              <a:rPr lang="en-US" sz="2000" dirty="0"/>
              <a:t>Los Alamos National Laboratory</a:t>
            </a:r>
          </a:p>
          <a:p>
            <a:pPr>
              <a:spcBef>
                <a:spcPts val="2800"/>
              </a:spcBef>
            </a:pPr>
            <a:r>
              <a:rPr lang="en-US" sz="2000" dirty="0"/>
              <a:t>Better Scientific Software tutorial </a:t>
            </a:r>
            <a:br>
              <a:rPr lang="en-US" sz="2000" dirty="0"/>
            </a:br>
            <a:r>
              <a:rPr lang="en-US" sz="2000" dirty="0"/>
              <a:t>@ Improving Scientific Software conference (2023)</a:t>
            </a:r>
          </a:p>
          <a:p>
            <a:pPr>
              <a:spcBef>
                <a:spcPts val="2800"/>
              </a:spcBef>
            </a:pPr>
            <a:r>
              <a:rPr lang="en-US" sz="2000" dirty="0"/>
              <a:t>Contributors: Patricia Grubel (LANL), David E. </a:t>
            </a:r>
            <a:r>
              <a:rPr lang="en-US" sz="2000" dirty="0" err="1"/>
              <a:t>Bernholdt</a:t>
            </a:r>
            <a:r>
              <a:rPr lang="en-US" sz="2000" dirty="0"/>
              <a:t> (ORNL), Rinku K. Gupta (ANL), Michael A. </a:t>
            </a:r>
            <a:r>
              <a:rPr lang="en-US" sz="2000" dirty="0" err="1"/>
              <a:t>Heroux</a:t>
            </a:r>
            <a:r>
              <a:rPr lang="en-US" sz="2000" dirty="0"/>
              <a:t> (SNL), Mark C. Miller (LLNL), Jared O’Neal (ANL), James M. Willenbring (</a:t>
            </a:r>
            <a:r>
              <a:rPr lang="en-US" sz="2000"/>
              <a:t>SNL) </a:t>
            </a:r>
            <a:endParaRPr lang="en-US" sz="2000" dirty="0"/>
          </a:p>
          <a:p>
            <a:endParaRPr lang="en-US" dirty="0"/>
          </a:p>
        </p:txBody>
      </p:sp>
      <p:sp>
        <p:nvSpPr>
          <p:cNvPr id="5" name="TextBox 4">
            <a:extLst>
              <a:ext uri="{FF2B5EF4-FFF2-40B4-BE49-F238E27FC236}">
                <a16:creationId xmlns:a16="http://schemas.microsoft.com/office/drawing/2014/main" id="{6C44C913-01E0-4EDB-A13E-CC1676174061}"/>
              </a:ext>
            </a:extLst>
          </p:cNvPr>
          <p:cNvSpPr txBox="1"/>
          <p:nvPr/>
        </p:nvSpPr>
        <p:spPr>
          <a:xfrm>
            <a:off x="10855922" y="5899980"/>
            <a:ext cx="1332903" cy="276999"/>
          </a:xfrm>
          <a:prstGeom prst="rect">
            <a:avLst/>
          </a:prstGeom>
          <a:noFill/>
        </p:spPr>
        <p:txBody>
          <a:bodyPr wrap="square">
            <a:spAutoFit/>
          </a:bodyPr>
          <a:lstStyle/>
          <a:p>
            <a:r>
              <a:rPr lang="en-US" sz="1200" dirty="0"/>
              <a:t>LA-UR-22-31408</a:t>
            </a:r>
          </a:p>
        </p:txBody>
      </p:sp>
    </p:spTree>
    <p:extLst>
      <p:ext uri="{BB962C8B-B14F-4D97-AF65-F5344CB8AC3E}">
        <p14:creationId xmlns:p14="http://schemas.microsoft.com/office/powerpoint/2010/main" val="33404244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Version Control - Git</a:t>
            </a:r>
          </a:p>
        </p:txBody>
      </p:sp>
      <p:grpSp>
        <p:nvGrpSpPr>
          <p:cNvPr id="6" name="Group 5">
            <a:extLst>
              <a:ext uri="{FF2B5EF4-FFF2-40B4-BE49-F238E27FC236}">
                <a16:creationId xmlns:a16="http://schemas.microsoft.com/office/drawing/2014/main" id="{7EF1BFC0-D286-D3C9-A31E-706A229A2EA7}"/>
              </a:ext>
            </a:extLst>
          </p:cNvPr>
          <p:cNvGrpSpPr/>
          <p:nvPr/>
        </p:nvGrpSpPr>
        <p:grpSpPr>
          <a:xfrm>
            <a:off x="4124218" y="2428149"/>
            <a:ext cx="3940387" cy="3644241"/>
            <a:chOff x="8850592" y="2396572"/>
            <a:chExt cx="2982190" cy="2907150"/>
          </a:xfrm>
        </p:grpSpPr>
        <p:sp>
          <p:nvSpPr>
            <p:cNvPr id="7" name="Magnetic Disk 6">
              <a:extLst>
                <a:ext uri="{FF2B5EF4-FFF2-40B4-BE49-F238E27FC236}">
                  <a16:creationId xmlns:a16="http://schemas.microsoft.com/office/drawing/2014/main" id="{F930FC27-EDA1-5B0E-FD7A-62D2E19DC2AF}"/>
                </a:ext>
              </a:extLst>
            </p:cNvPr>
            <p:cNvSpPr/>
            <p:nvPr/>
          </p:nvSpPr>
          <p:spPr>
            <a:xfrm>
              <a:off x="9795227" y="2856012"/>
              <a:ext cx="1130858" cy="641897"/>
            </a:xfrm>
            <a:prstGeom prst="flowChartMagneticDisk">
              <a:avLst/>
            </a:prstGeom>
            <a:solidFill>
              <a:schemeClr val="accent3">
                <a:lumMod val="75000"/>
              </a:schemeClr>
            </a:solidFill>
            <a:ln w="19050">
              <a:solidFill>
                <a:schemeClr val="tx2">
                  <a:lumMod val="75000"/>
                </a:schemeClr>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8" name="Magnetic Disk 7">
              <a:extLst>
                <a:ext uri="{FF2B5EF4-FFF2-40B4-BE49-F238E27FC236}">
                  <a16:creationId xmlns:a16="http://schemas.microsoft.com/office/drawing/2014/main" id="{626BA2ED-C23A-2755-BE71-5D4D941AC1B3}"/>
                </a:ext>
              </a:extLst>
            </p:cNvPr>
            <p:cNvSpPr/>
            <p:nvPr/>
          </p:nvSpPr>
          <p:spPr>
            <a:xfrm>
              <a:off x="10701924" y="4117630"/>
              <a:ext cx="1130858" cy="641897"/>
            </a:xfrm>
            <a:prstGeom prst="flowChartMagneticDisk">
              <a:avLst/>
            </a:prstGeom>
            <a:solidFill>
              <a:srgbClr val="974CEA"/>
            </a:solidFill>
            <a:ln w="19050">
              <a:solidFill>
                <a:srgbClr val="61298A"/>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9" name="Magnetic Disk 8">
              <a:extLst>
                <a:ext uri="{FF2B5EF4-FFF2-40B4-BE49-F238E27FC236}">
                  <a16:creationId xmlns:a16="http://schemas.microsoft.com/office/drawing/2014/main" id="{F6BFBAFF-2F78-B27E-E0C4-F5A8F1CED295}"/>
                </a:ext>
              </a:extLst>
            </p:cNvPr>
            <p:cNvSpPr/>
            <p:nvPr/>
          </p:nvSpPr>
          <p:spPr>
            <a:xfrm>
              <a:off x="8850592" y="4093226"/>
              <a:ext cx="1130858" cy="641897"/>
            </a:xfrm>
            <a:prstGeom prst="flowChartMagneticDisk">
              <a:avLst/>
            </a:prstGeom>
            <a:solidFill>
              <a:srgbClr val="974CEA"/>
            </a:solidFill>
            <a:ln w="19050">
              <a:solidFill>
                <a:srgbClr val="61298A"/>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Arrow Connector 9">
              <a:extLst>
                <a:ext uri="{FF2B5EF4-FFF2-40B4-BE49-F238E27FC236}">
                  <a16:creationId xmlns:a16="http://schemas.microsoft.com/office/drawing/2014/main" id="{C60D5853-F07A-40DD-6A7D-D537B96D6746}"/>
                </a:ext>
              </a:extLst>
            </p:cNvPr>
            <p:cNvCxnSpPr>
              <a:cxnSpLocks/>
            </p:cNvCxnSpPr>
            <p:nvPr/>
          </p:nvCxnSpPr>
          <p:spPr>
            <a:xfrm>
              <a:off x="10398106" y="3574955"/>
              <a:ext cx="868544" cy="518271"/>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F4C17335-08D8-3BC5-9CF6-7E0007E3A63A}"/>
                </a:ext>
              </a:extLst>
            </p:cNvPr>
            <p:cNvCxnSpPr>
              <a:cxnSpLocks/>
            </p:cNvCxnSpPr>
            <p:nvPr/>
          </p:nvCxnSpPr>
          <p:spPr>
            <a:xfrm flipV="1">
              <a:off x="9485199" y="3550550"/>
              <a:ext cx="677318" cy="518271"/>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7E4A2B56-3678-6E10-2EA7-C7AE8180DD52}"/>
                </a:ext>
              </a:extLst>
            </p:cNvPr>
            <p:cNvSpPr txBox="1"/>
            <p:nvPr/>
          </p:nvSpPr>
          <p:spPr>
            <a:xfrm>
              <a:off x="8998657" y="4957532"/>
              <a:ext cx="2723997" cy="346190"/>
            </a:xfrm>
            <a:prstGeom prst="rect">
              <a:avLst/>
            </a:prstGeom>
            <a:noFill/>
          </p:spPr>
          <p:txBody>
            <a:bodyPr wrap="square" lIns="118872" tIns="91440" rIns="118872" bIns="91440" rtlCol="0" anchor="ctr" anchorCtr="0">
              <a:spAutoFit/>
            </a:bodyPr>
            <a:lstStyle/>
            <a:p>
              <a:pPr algn="l">
                <a:lnSpc>
                  <a:spcPct val="90000"/>
                </a:lnSpc>
              </a:pPr>
              <a:r>
                <a:rPr lang="en-US" dirty="0"/>
                <a:t>Local repo for each developer</a:t>
              </a:r>
            </a:p>
          </p:txBody>
        </p:sp>
        <p:sp>
          <p:nvSpPr>
            <p:cNvPr id="13" name="TextBox 12">
              <a:extLst>
                <a:ext uri="{FF2B5EF4-FFF2-40B4-BE49-F238E27FC236}">
                  <a16:creationId xmlns:a16="http://schemas.microsoft.com/office/drawing/2014/main" id="{E3FC79A8-EF3E-42B4-8A24-2037F581C386}"/>
                </a:ext>
              </a:extLst>
            </p:cNvPr>
            <p:cNvSpPr txBox="1"/>
            <p:nvPr/>
          </p:nvSpPr>
          <p:spPr>
            <a:xfrm>
              <a:off x="9603764" y="2396572"/>
              <a:ext cx="1662886" cy="433965"/>
            </a:xfrm>
            <a:prstGeom prst="rect">
              <a:avLst/>
            </a:prstGeom>
            <a:noFill/>
          </p:spPr>
          <p:txBody>
            <a:bodyPr wrap="square" lIns="118872" tIns="91440" rIns="118872" bIns="91440" rtlCol="0" anchor="ctr" anchorCtr="0">
              <a:spAutoFit/>
            </a:bodyPr>
            <a:lstStyle/>
            <a:p>
              <a:pPr algn="l">
                <a:lnSpc>
                  <a:spcPct val="90000"/>
                </a:lnSpc>
              </a:pPr>
              <a:r>
                <a:rPr lang="en-US" dirty="0"/>
                <a:t>Remote repo</a:t>
              </a:r>
            </a:p>
          </p:txBody>
        </p:sp>
      </p:grpSp>
      <p:sp>
        <p:nvSpPr>
          <p:cNvPr id="20" name="Content Placeholder 2">
            <a:extLst>
              <a:ext uri="{FF2B5EF4-FFF2-40B4-BE49-F238E27FC236}">
                <a16:creationId xmlns:a16="http://schemas.microsoft.com/office/drawing/2014/main" id="{FE2B3474-5968-E5CA-EAFD-CB7740C56FBE}"/>
              </a:ext>
            </a:extLst>
          </p:cNvPr>
          <p:cNvSpPr>
            <a:spLocks noGrp="1"/>
          </p:cNvSpPr>
          <p:nvPr>
            <p:ph idx="1"/>
          </p:nvPr>
        </p:nvSpPr>
        <p:spPr>
          <a:xfrm>
            <a:off x="253054" y="1272639"/>
            <a:ext cx="11369809" cy="804646"/>
          </a:xfrm>
        </p:spPr>
        <p:txBody>
          <a:bodyPr/>
          <a:lstStyle/>
          <a:p>
            <a:r>
              <a:rPr lang="en-US" dirty="0"/>
              <a:t>Allows collaboration while ensuring everyone works from the same version</a:t>
            </a:r>
          </a:p>
          <a:p>
            <a:endParaRPr lang="en-US" dirty="0"/>
          </a:p>
          <a:p>
            <a:endParaRPr lang="en-US" dirty="0">
              <a:solidFill>
                <a:srgbClr val="000000"/>
              </a:solidFill>
            </a:endParaRPr>
          </a:p>
          <a:p>
            <a:endParaRPr lang="en-US" dirty="0"/>
          </a:p>
        </p:txBody>
      </p:sp>
    </p:spTree>
    <p:extLst>
      <p:ext uri="{BB962C8B-B14F-4D97-AF65-F5344CB8AC3E}">
        <p14:creationId xmlns:p14="http://schemas.microsoft.com/office/powerpoint/2010/main" val="11298874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3373C-791A-D55B-6F61-ACF99675D615}"/>
              </a:ext>
            </a:extLst>
          </p:cNvPr>
          <p:cNvSpPr>
            <a:spLocks noGrp="1"/>
          </p:cNvSpPr>
          <p:nvPr>
            <p:ph type="title"/>
          </p:nvPr>
        </p:nvSpPr>
        <p:spPr/>
        <p:txBody>
          <a:bodyPr/>
          <a:lstStyle/>
          <a:p>
            <a:r>
              <a:rPr lang="en-US" dirty="0"/>
              <a:t>Use of Branches</a:t>
            </a:r>
          </a:p>
        </p:txBody>
      </p:sp>
      <p:sp>
        <p:nvSpPr>
          <p:cNvPr id="3" name="Content Placeholder 2">
            <a:extLst>
              <a:ext uri="{FF2B5EF4-FFF2-40B4-BE49-F238E27FC236}">
                <a16:creationId xmlns:a16="http://schemas.microsoft.com/office/drawing/2014/main" id="{D1CF4A86-7AB0-FC95-E717-E9024C6B6710}"/>
              </a:ext>
            </a:extLst>
          </p:cNvPr>
          <p:cNvSpPr>
            <a:spLocks noGrp="1"/>
          </p:cNvSpPr>
          <p:nvPr>
            <p:ph idx="1"/>
          </p:nvPr>
        </p:nvSpPr>
        <p:spPr>
          <a:xfrm>
            <a:off x="253054" y="1272639"/>
            <a:ext cx="11369809" cy="4047778"/>
          </a:xfrm>
        </p:spPr>
        <p:txBody>
          <a:bodyPr/>
          <a:lstStyle/>
          <a:p>
            <a:r>
              <a:rPr lang="en-US" dirty="0"/>
              <a:t>Enables independent development for features or fixes on the same repo</a:t>
            </a:r>
          </a:p>
          <a:p>
            <a:r>
              <a:rPr lang="en-US" dirty="0"/>
              <a:t>Enables concurrent development by multiple developers</a:t>
            </a:r>
          </a:p>
          <a:p>
            <a:r>
              <a:rPr lang="en-US" dirty="0"/>
              <a:t>Provides different types of Workflows</a:t>
            </a:r>
            <a:endParaRPr lang="en-US" dirty="0">
              <a:solidFill>
                <a:srgbClr val="000000"/>
              </a:solidFill>
            </a:endParaRPr>
          </a:p>
          <a:p>
            <a:r>
              <a:rPr lang="en-US" dirty="0"/>
              <a:t>Protects main branch</a:t>
            </a:r>
          </a:p>
          <a:p>
            <a:r>
              <a:rPr lang="en-US" dirty="0"/>
              <a:t>Develop on a branch, test on the branch, and merge into main</a:t>
            </a:r>
          </a:p>
          <a:p>
            <a:r>
              <a:rPr lang="en-US" dirty="0"/>
              <a:t>Integration occurs at merge commits</a:t>
            </a:r>
          </a:p>
          <a:p>
            <a:endParaRPr lang="en-US" dirty="0"/>
          </a:p>
          <a:p>
            <a:endParaRPr lang="en-US" dirty="0">
              <a:solidFill>
                <a:srgbClr val="000000"/>
              </a:solidFill>
            </a:endParaRPr>
          </a:p>
          <a:p>
            <a:endParaRPr lang="en-US" dirty="0"/>
          </a:p>
        </p:txBody>
      </p:sp>
    </p:spTree>
    <p:extLst>
      <p:ext uri="{BB962C8B-B14F-4D97-AF65-F5344CB8AC3E}">
        <p14:creationId xmlns:p14="http://schemas.microsoft.com/office/powerpoint/2010/main" val="9470899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63D76-09F2-E949-BFE4-5D90160A680F}"/>
              </a:ext>
            </a:extLst>
          </p:cNvPr>
          <p:cNvSpPr>
            <a:spLocks noGrp="1"/>
          </p:cNvSpPr>
          <p:nvPr>
            <p:ph type="title"/>
          </p:nvPr>
        </p:nvSpPr>
        <p:spPr/>
        <p:txBody>
          <a:bodyPr/>
          <a:lstStyle/>
          <a:p>
            <a:r>
              <a:rPr lang="en-US" dirty="0"/>
              <a:t>Feature Branches</a:t>
            </a:r>
          </a:p>
        </p:txBody>
      </p:sp>
      <p:sp>
        <p:nvSpPr>
          <p:cNvPr id="3" name="Content Placeholder 2">
            <a:extLst>
              <a:ext uri="{FF2B5EF4-FFF2-40B4-BE49-F238E27FC236}">
                <a16:creationId xmlns:a16="http://schemas.microsoft.com/office/drawing/2014/main" id="{3F10EFBA-41D9-104F-9ADE-9AA77C5312AC}"/>
              </a:ext>
            </a:extLst>
          </p:cNvPr>
          <p:cNvSpPr>
            <a:spLocks noGrp="1"/>
          </p:cNvSpPr>
          <p:nvPr>
            <p:ph idx="1"/>
          </p:nvPr>
        </p:nvSpPr>
        <p:spPr>
          <a:xfrm>
            <a:off x="465089" y="1064754"/>
            <a:ext cx="10193588" cy="1135345"/>
          </a:xfrm>
        </p:spPr>
        <p:txBody>
          <a:bodyPr/>
          <a:lstStyle/>
          <a:p>
            <a:r>
              <a:rPr lang="en-US" dirty="0"/>
              <a:t>Organize a new feature as a sequence of related commits in a branch</a:t>
            </a:r>
          </a:p>
        </p:txBody>
      </p:sp>
      <p:grpSp>
        <p:nvGrpSpPr>
          <p:cNvPr id="4" name="Group 3">
            <a:extLst>
              <a:ext uri="{FF2B5EF4-FFF2-40B4-BE49-F238E27FC236}">
                <a16:creationId xmlns:a16="http://schemas.microsoft.com/office/drawing/2014/main" id="{FB5B1144-F788-5155-C483-BD72A1F99890}"/>
              </a:ext>
            </a:extLst>
          </p:cNvPr>
          <p:cNvGrpSpPr/>
          <p:nvPr/>
        </p:nvGrpSpPr>
        <p:grpSpPr>
          <a:xfrm>
            <a:off x="2258464" y="2200099"/>
            <a:ext cx="4487781" cy="3275318"/>
            <a:chOff x="2124777" y="2769888"/>
            <a:chExt cx="4487781" cy="3275318"/>
          </a:xfrm>
        </p:grpSpPr>
        <p:pic>
          <p:nvPicPr>
            <p:cNvPr id="8" name="Picture 7">
              <a:extLst>
                <a:ext uri="{FF2B5EF4-FFF2-40B4-BE49-F238E27FC236}">
                  <a16:creationId xmlns:a16="http://schemas.microsoft.com/office/drawing/2014/main" id="{F1835F05-49A2-5E4D-913F-5CE57F1DB2A1}"/>
                </a:ext>
              </a:extLst>
            </p:cNvPr>
            <p:cNvPicPr>
              <a:picLocks noChangeAspect="1"/>
            </p:cNvPicPr>
            <p:nvPr/>
          </p:nvPicPr>
          <p:blipFill rotWithShape="1">
            <a:blip r:embed="rId3">
              <a:extLst>
                <a:ext uri="{28A0092B-C50C-407E-A947-70E740481C1C}">
                  <a14:useLocalDpi xmlns:a14="http://schemas.microsoft.com/office/drawing/2010/main" val="0"/>
                </a:ext>
              </a:extLst>
            </a:blip>
            <a:srcRect l="3348" t="3509" r="37236" b="72632"/>
            <a:stretch/>
          </p:blipFill>
          <p:spPr>
            <a:xfrm>
              <a:off x="2124777" y="2769888"/>
              <a:ext cx="4487781" cy="1318224"/>
            </a:xfrm>
            <a:prstGeom prst="rect">
              <a:avLst/>
            </a:prstGeom>
          </p:spPr>
        </p:pic>
        <p:pic>
          <p:nvPicPr>
            <p:cNvPr id="14" name="Picture 13">
              <a:extLst>
                <a:ext uri="{FF2B5EF4-FFF2-40B4-BE49-F238E27FC236}">
                  <a16:creationId xmlns:a16="http://schemas.microsoft.com/office/drawing/2014/main" id="{DDDAD887-FD41-BD40-846B-9B1E2B00800A}"/>
                </a:ext>
              </a:extLst>
            </p:cNvPr>
            <p:cNvPicPr>
              <a:picLocks noChangeAspect="1"/>
            </p:cNvPicPr>
            <p:nvPr/>
          </p:nvPicPr>
          <p:blipFill rotWithShape="1">
            <a:blip r:embed="rId4">
              <a:extLst>
                <a:ext uri="{28A0092B-C50C-407E-A947-70E740481C1C}">
                  <a14:useLocalDpi xmlns:a14="http://schemas.microsoft.com/office/drawing/2010/main" val="0"/>
                </a:ext>
              </a:extLst>
            </a:blip>
            <a:srcRect r="45713" b="69950"/>
            <a:stretch/>
          </p:blipFill>
          <p:spPr>
            <a:xfrm>
              <a:off x="2124778" y="4400108"/>
              <a:ext cx="4062964" cy="1645098"/>
            </a:xfrm>
            <a:prstGeom prst="rect">
              <a:avLst/>
            </a:prstGeom>
          </p:spPr>
        </p:pic>
        <p:sp>
          <p:nvSpPr>
            <p:cNvPr id="9" name="TextBox 8">
              <a:extLst>
                <a:ext uri="{FF2B5EF4-FFF2-40B4-BE49-F238E27FC236}">
                  <a16:creationId xmlns:a16="http://schemas.microsoft.com/office/drawing/2014/main" id="{2642A77F-B375-514D-9E15-06AECA02D015}"/>
                </a:ext>
              </a:extLst>
            </p:cNvPr>
            <p:cNvSpPr txBox="1"/>
            <p:nvPr/>
          </p:nvSpPr>
          <p:spPr>
            <a:xfrm>
              <a:off x="2124777" y="2928713"/>
              <a:ext cx="867911" cy="350865"/>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main  </a:t>
              </a:r>
            </a:p>
          </p:txBody>
        </p:sp>
        <p:sp>
          <p:nvSpPr>
            <p:cNvPr id="11" name="TextBox 10">
              <a:extLst>
                <a:ext uri="{FF2B5EF4-FFF2-40B4-BE49-F238E27FC236}">
                  <a16:creationId xmlns:a16="http://schemas.microsoft.com/office/drawing/2014/main" id="{3DB4311D-A196-274E-ABBB-8884D2A66FB3}"/>
                </a:ext>
              </a:extLst>
            </p:cNvPr>
            <p:cNvSpPr txBox="1"/>
            <p:nvPr/>
          </p:nvSpPr>
          <p:spPr>
            <a:xfrm>
              <a:off x="4525077" y="2902702"/>
              <a:ext cx="867911" cy="350865"/>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main  </a:t>
              </a:r>
            </a:p>
          </p:txBody>
        </p:sp>
        <p:sp>
          <p:nvSpPr>
            <p:cNvPr id="12" name="TextBox 11">
              <a:extLst>
                <a:ext uri="{FF2B5EF4-FFF2-40B4-BE49-F238E27FC236}">
                  <a16:creationId xmlns:a16="http://schemas.microsoft.com/office/drawing/2014/main" id="{AD230196-1370-8A4E-BD3F-7307C8760FFA}"/>
                </a:ext>
              </a:extLst>
            </p:cNvPr>
            <p:cNvSpPr txBox="1"/>
            <p:nvPr/>
          </p:nvSpPr>
          <p:spPr>
            <a:xfrm>
              <a:off x="4593272" y="5500442"/>
              <a:ext cx="731520" cy="182880"/>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main  </a:t>
              </a:r>
            </a:p>
          </p:txBody>
        </p:sp>
        <p:sp>
          <p:nvSpPr>
            <p:cNvPr id="13" name="TextBox 12">
              <a:extLst>
                <a:ext uri="{FF2B5EF4-FFF2-40B4-BE49-F238E27FC236}">
                  <a16:creationId xmlns:a16="http://schemas.microsoft.com/office/drawing/2014/main" id="{D293AE62-09E2-724D-B4FD-6F49A9271FD5}"/>
                </a:ext>
              </a:extLst>
            </p:cNvPr>
            <p:cNvSpPr txBox="1"/>
            <p:nvPr/>
          </p:nvSpPr>
          <p:spPr>
            <a:xfrm>
              <a:off x="2124777" y="5500442"/>
              <a:ext cx="731520" cy="182880"/>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main  </a:t>
              </a:r>
            </a:p>
          </p:txBody>
        </p:sp>
      </p:grpSp>
    </p:spTree>
    <p:extLst>
      <p:ext uri="{BB962C8B-B14F-4D97-AF65-F5344CB8AC3E}">
        <p14:creationId xmlns:p14="http://schemas.microsoft.com/office/powerpoint/2010/main" val="2418103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50D0E-7BDD-A64B-9889-50CEFF9B0A30}"/>
              </a:ext>
            </a:extLst>
          </p:cNvPr>
          <p:cNvSpPr>
            <a:spLocks noGrp="1"/>
          </p:cNvSpPr>
          <p:nvPr>
            <p:ph type="title"/>
          </p:nvPr>
        </p:nvSpPr>
        <p:spPr/>
        <p:txBody>
          <a:bodyPr/>
          <a:lstStyle/>
          <a:p>
            <a:r>
              <a:rPr lang="en-US" dirty="0"/>
              <a:t>How Do We Control Project Branch Complexity?</a:t>
            </a:r>
          </a:p>
        </p:txBody>
      </p:sp>
      <p:sp>
        <p:nvSpPr>
          <p:cNvPr id="3" name="Content Placeholder 2">
            <a:extLst>
              <a:ext uri="{FF2B5EF4-FFF2-40B4-BE49-F238E27FC236}">
                <a16:creationId xmlns:a16="http://schemas.microsoft.com/office/drawing/2014/main" id="{B29BC53D-F779-0F4F-A6A8-27F618BB6F2D}"/>
              </a:ext>
            </a:extLst>
          </p:cNvPr>
          <p:cNvSpPr>
            <a:spLocks noGrp="1"/>
          </p:cNvSpPr>
          <p:nvPr>
            <p:ph idx="1"/>
          </p:nvPr>
        </p:nvSpPr>
        <p:spPr>
          <a:xfrm>
            <a:off x="365760" y="1405111"/>
            <a:ext cx="11369809" cy="2208244"/>
          </a:xfrm>
        </p:spPr>
        <p:txBody>
          <a:bodyPr/>
          <a:lstStyle/>
          <a:p>
            <a:r>
              <a:rPr lang="en-US" dirty="0"/>
              <a:t>Workflow policy is needed</a:t>
            </a:r>
          </a:p>
          <a:p>
            <a:pPr lvl="1"/>
            <a:r>
              <a:rPr lang="en-US" dirty="0"/>
              <a:t>Project supported branches and workflows should not be unnecessarily complex</a:t>
            </a:r>
          </a:p>
          <a:p>
            <a:pPr lvl="1"/>
            <a:r>
              <a:rPr lang="en-US" dirty="0"/>
              <a:t>Individuals and sub-teams can leverage more complex models when advantageous</a:t>
            </a:r>
          </a:p>
          <a:p>
            <a:pPr lvl="1"/>
            <a:r>
              <a:rPr lang="en-US" dirty="0"/>
              <a:t>Descriptive names or names linked to issue tracking system</a:t>
            </a:r>
          </a:p>
          <a:p>
            <a:pPr lvl="1"/>
            <a:r>
              <a:rPr lang="en-US" dirty="0"/>
              <a:t>Where do branches start and end?</a:t>
            </a:r>
          </a:p>
        </p:txBody>
      </p:sp>
      <p:grpSp>
        <p:nvGrpSpPr>
          <p:cNvPr id="4" name="Group 3">
            <a:extLst>
              <a:ext uri="{FF2B5EF4-FFF2-40B4-BE49-F238E27FC236}">
                <a16:creationId xmlns:a16="http://schemas.microsoft.com/office/drawing/2014/main" id="{D5677E88-F970-9E8F-39B9-B07906567883}"/>
              </a:ext>
            </a:extLst>
          </p:cNvPr>
          <p:cNvGrpSpPr/>
          <p:nvPr/>
        </p:nvGrpSpPr>
        <p:grpSpPr>
          <a:xfrm>
            <a:off x="2337925" y="3797148"/>
            <a:ext cx="6358269" cy="2052085"/>
            <a:chOff x="973765" y="4025174"/>
            <a:chExt cx="6358269" cy="2052085"/>
          </a:xfrm>
        </p:grpSpPr>
        <p:pic>
          <p:nvPicPr>
            <p:cNvPr id="5" name="Picture 4">
              <a:extLst>
                <a:ext uri="{FF2B5EF4-FFF2-40B4-BE49-F238E27FC236}">
                  <a16:creationId xmlns:a16="http://schemas.microsoft.com/office/drawing/2014/main" id="{5FD5C252-E8E1-3A4B-A66B-455303D445D4}"/>
                </a:ext>
              </a:extLst>
            </p:cNvPr>
            <p:cNvPicPr>
              <a:picLocks noChangeAspect="1"/>
            </p:cNvPicPr>
            <p:nvPr/>
          </p:nvPicPr>
          <p:blipFill rotWithShape="1">
            <a:blip r:embed="rId3">
              <a:extLst>
                <a:ext uri="{28A0092B-C50C-407E-A947-70E740481C1C}">
                  <a14:useLocalDpi xmlns:a14="http://schemas.microsoft.com/office/drawing/2010/main" val="0"/>
                </a:ext>
              </a:extLst>
            </a:blip>
            <a:srcRect l="4616" t="20776" r="27566" b="49302"/>
            <a:stretch/>
          </p:blipFill>
          <p:spPr>
            <a:xfrm>
              <a:off x="973765" y="4025174"/>
              <a:ext cx="6358269" cy="2052085"/>
            </a:xfrm>
            <a:prstGeom prst="rect">
              <a:avLst/>
            </a:prstGeom>
          </p:spPr>
        </p:pic>
        <p:sp>
          <p:nvSpPr>
            <p:cNvPr id="6" name="TextBox 5">
              <a:extLst>
                <a:ext uri="{FF2B5EF4-FFF2-40B4-BE49-F238E27FC236}">
                  <a16:creationId xmlns:a16="http://schemas.microsoft.com/office/drawing/2014/main" id="{85FC5AEA-2431-8E4F-8AC3-5F7B6D00284A}"/>
                </a:ext>
              </a:extLst>
            </p:cNvPr>
            <p:cNvSpPr txBox="1"/>
            <p:nvPr/>
          </p:nvSpPr>
          <p:spPr>
            <a:xfrm>
              <a:off x="1269289" y="4367319"/>
              <a:ext cx="1040063" cy="274320"/>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a:t>
              </a:r>
              <a:r>
                <a:rPr lang="en-US" sz="1600" b="1" dirty="0"/>
                <a:t>main</a:t>
              </a:r>
              <a:r>
                <a:rPr lang="en-US" sz="1200" b="1" dirty="0"/>
                <a:t> </a:t>
              </a:r>
            </a:p>
          </p:txBody>
        </p:sp>
      </p:grpSp>
      <p:sp>
        <p:nvSpPr>
          <p:cNvPr id="9" name="&quot;No&quot; Symbol 8">
            <a:extLst>
              <a:ext uri="{FF2B5EF4-FFF2-40B4-BE49-F238E27FC236}">
                <a16:creationId xmlns:a16="http://schemas.microsoft.com/office/drawing/2014/main" id="{7D471561-2C99-E27A-E991-F91AABC4BF25}"/>
              </a:ext>
            </a:extLst>
          </p:cNvPr>
          <p:cNvSpPr/>
          <p:nvPr/>
        </p:nvSpPr>
        <p:spPr>
          <a:xfrm>
            <a:off x="4168319" y="3491994"/>
            <a:ext cx="2697480" cy="2662391"/>
          </a:xfrm>
          <a:prstGeom prst="noSmoking">
            <a:avLst/>
          </a:prstGeom>
          <a:solidFill>
            <a:schemeClr val="accent3">
              <a:alpha val="14578"/>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1916624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5DB01-506C-2448-9D32-40AE24ED5E5B}"/>
              </a:ext>
            </a:extLst>
          </p:cNvPr>
          <p:cNvSpPr>
            <a:spLocks noGrp="1"/>
          </p:cNvSpPr>
          <p:nvPr>
            <p:ph type="title"/>
          </p:nvPr>
        </p:nvSpPr>
        <p:spPr/>
        <p:txBody>
          <a:bodyPr/>
          <a:lstStyle/>
          <a:p>
            <a:r>
              <a:rPr lang="en-US" dirty="0"/>
              <a:t>Infinite Lifetime Branches</a:t>
            </a:r>
          </a:p>
        </p:txBody>
      </p:sp>
      <p:sp>
        <p:nvSpPr>
          <p:cNvPr id="3" name="Content Placeholder 2">
            <a:extLst>
              <a:ext uri="{FF2B5EF4-FFF2-40B4-BE49-F238E27FC236}">
                <a16:creationId xmlns:a16="http://schemas.microsoft.com/office/drawing/2014/main" id="{AB1E63D6-6FAD-4145-81C6-9BCC413E2E16}"/>
              </a:ext>
            </a:extLst>
          </p:cNvPr>
          <p:cNvSpPr>
            <a:spLocks noGrp="1"/>
          </p:cNvSpPr>
          <p:nvPr>
            <p:ph idx="1"/>
          </p:nvPr>
        </p:nvSpPr>
        <p:spPr>
          <a:xfrm>
            <a:off x="221992" y="685800"/>
            <a:ext cx="5997969" cy="2478024"/>
          </a:xfrm>
        </p:spPr>
        <p:txBody>
          <a:bodyPr/>
          <a:lstStyle/>
          <a:p>
            <a:pPr marL="0" indent="0">
              <a:buNone/>
            </a:pPr>
            <a:endParaRPr lang="en-US" u="sng" dirty="0"/>
          </a:p>
          <a:p>
            <a:r>
              <a:rPr lang="en-US" dirty="0"/>
              <a:t>Base off main branch</a:t>
            </a:r>
          </a:p>
          <a:p>
            <a:r>
              <a:rPr lang="en-US" dirty="0"/>
              <a:t>Exist in all copies of a repository</a:t>
            </a:r>
          </a:p>
          <a:p>
            <a:r>
              <a:rPr lang="en-US" dirty="0"/>
              <a:t>Each provides a distinct </a:t>
            </a:r>
            <a:r>
              <a:rPr lang="en-US" b="1" dirty="0"/>
              <a:t>environment</a:t>
            </a:r>
          </a:p>
          <a:p>
            <a:pPr lvl="1"/>
            <a:r>
              <a:rPr lang="en-US" dirty="0"/>
              <a:t>Development, pre-production, release etc.</a:t>
            </a:r>
          </a:p>
        </p:txBody>
      </p:sp>
      <p:grpSp>
        <p:nvGrpSpPr>
          <p:cNvPr id="4" name="Group 3">
            <a:extLst>
              <a:ext uri="{FF2B5EF4-FFF2-40B4-BE49-F238E27FC236}">
                <a16:creationId xmlns:a16="http://schemas.microsoft.com/office/drawing/2014/main" id="{40E095AE-91B8-A805-4AE8-455B16E57C04}"/>
              </a:ext>
            </a:extLst>
          </p:cNvPr>
          <p:cNvGrpSpPr/>
          <p:nvPr/>
        </p:nvGrpSpPr>
        <p:grpSpPr>
          <a:xfrm>
            <a:off x="6219961" y="2382012"/>
            <a:ext cx="5997968" cy="2976372"/>
            <a:chOff x="3470636" y="3548819"/>
            <a:chExt cx="5782055" cy="2478024"/>
          </a:xfrm>
        </p:grpSpPr>
        <p:pic>
          <p:nvPicPr>
            <p:cNvPr id="6" name="Content Placeholder 4">
              <a:extLst>
                <a:ext uri="{FF2B5EF4-FFF2-40B4-BE49-F238E27FC236}">
                  <a16:creationId xmlns:a16="http://schemas.microsoft.com/office/drawing/2014/main" id="{8EDC29C2-D834-984E-A36C-09D78A54F493}"/>
                </a:ext>
              </a:extLst>
            </p:cNvPr>
            <p:cNvPicPr>
              <a:picLocks noChangeAspect="1"/>
            </p:cNvPicPr>
            <p:nvPr/>
          </p:nvPicPr>
          <p:blipFill rotWithShape="1">
            <a:blip r:embed="rId3">
              <a:extLst>
                <a:ext uri="{28A0092B-C50C-407E-A947-70E740481C1C}">
                  <a14:useLocalDpi xmlns:a14="http://schemas.microsoft.com/office/drawing/2010/main" val="0"/>
                </a:ext>
              </a:extLst>
            </a:blip>
            <a:srcRect l="2737" t="5952" r="27330" b="53074"/>
            <a:stretch/>
          </p:blipFill>
          <p:spPr bwMode="auto">
            <a:xfrm>
              <a:off x="3470636" y="3548819"/>
              <a:ext cx="5782055" cy="2478024"/>
            </a:xfrm>
            <a:prstGeom prst="rect">
              <a:avLst/>
            </a:prstGeom>
            <a:noFill/>
            <a:ln w="9525">
              <a:noFill/>
              <a:miter lim="800000"/>
              <a:headEnd/>
              <a:tailEnd/>
            </a:ln>
          </p:spPr>
        </p:pic>
        <p:sp>
          <p:nvSpPr>
            <p:cNvPr id="5" name="TextBox 4">
              <a:extLst>
                <a:ext uri="{FF2B5EF4-FFF2-40B4-BE49-F238E27FC236}">
                  <a16:creationId xmlns:a16="http://schemas.microsoft.com/office/drawing/2014/main" id="{0DF1C353-B24F-254B-A331-11A408B528ED}"/>
                </a:ext>
              </a:extLst>
            </p:cNvPr>
            <p:cNvSpPr txBox="1"/>
            <p:nvPr/>
          </p:nvSpPr>
          <p:spPr>
            <a:xfrm>
              <a:off x="3607752" y="3548819"/>
              <a:ext cx="822960" cy="274320"/>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a:t>
              </a:r>
              <a:r>
                <a:rPr lang="en-US" sz="1300" b="1" dirty="0"/>
                <a:t>main </a:t>
              </a:r>
              <a:r>
                <a:rPr lang="en-US" sz="1200" b="1" dirty="0"/>
                <a:t> </a:t>
              </a:r>
            </a:p>
          </p:txBody>
        </p:sp>
      </p:grpSp>
    </p:spTree>
    <p:extLst>
      <p:ext uri="{BB962C8B-B14F-4D97-AF65-F5344CB8AC3E}">
        <p14:creationId xmlns:p14="http://schemas.microsoft.com/office/powerpoint/2010/main" val="33917720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3ED18-A9A4-03D9-916B-9EBAB47D4EBA}"/>
              </a:ext>
            </a:extLst>
          </p:cNvPr>
          <p:cNvSpPr>
            <a:spLocks noGrp="1"/>
          </p:cNvSpPr>
          <p:nvPr>
            <p:ph type="title"/>
          </p:nvPr>
        </p:nvSpPr>
        <p:spPr/>
        <p:txBody>
          <a:bodyPr/>
          <a:lstStyle/>
          <a:p>
            <a:r>
              <a:rPr lang="en-US" dirty="0"/>
              <a:t>Branching Strategies</a:t>
            </a:r>
          </a:p>
        </p:txBody>
      </p:sp>
      <p:sp>
        <p:nvSpPr>
          <p:cNvPr id="3" name="Content Placeholder 2">
            <a:extLst>
              <a:ext uri="{FF2B5EF4-FFF2-40B4-BE49-F238E27FC236}">
                <a16:creationId xmlns:a16="http://schemas.microsoft.com/office/drawing/2014/main" id="{7F5D2719-1B38-37E7-5B0A-43E03556C058}"/>
              </a:ext>
            </a:extLst>
          </p:cNvPr>
          <p:cNvSpPr>
            <a:spLocks noGrp="1"/>
          </p:cNvSpPr>
          <p:nvPr>
            <p:ph idx="1"/>
          </p:nvPr>
        </p:nvSpPr>
        <p:spPr>
          <a:xfrm>
            <a:off x="368424" y="1325880"/>
            <a:ext cx="11369809" cy="4047778"/>
          </a:xfrm>
        </p:spPr>
        <p:txBody>
          <a:bodyPr/>
          <a:lstStyle/>
          <a:p>
            <a:r>
              <a:rPr lang="en-US" dirty="0"/>
              <a:t>What’s stable, under what conditions?</a:t>
            </a:r>
          </a:p>
          <a:p>
            <a:r>
              <a:rPr lang="en-US" dirty="0"/>
              <a:t>What’s tested?</a:t>
            </a:r>
          </a:p>
          <a:p>
            <a:r>
              <a:rPr lang="en-US" dirty="0"/>
              <a:t>Branch Lifetimes</a:t>
            </a:r>
          </a:p>
          <a:p>
            <a:pPr lvl="1"/>
            <a:r>
              <a:rPr lang="en-US" dirty="0"/>
              <a:t>Indefinite - main, development, stable</a:t>
            </a:r>
          </a:p>
          <a:p>
            <a:pPr lvl="1"/>
            <a:r>
              <a:rPr lang="en-US" dirty="0"/>
              <a:t>Short term – feature, fixes</a:t>
            </a:r>
          </a:p>
          <a:p>
            <a:pPr lvl="1"/>
            <a:r>
              <a:rPr lang="en-US" dirty="0"/>
              <a:t>Longer Period – based on release schedules</a:t>
            </a:r>
          </a:p>
          <a:p>
            <a:r>
              <a:rPr lang="en-US" dirty="0"/>
              <a:t>Establish Workflow Policies</a:t>
            </a:r>
          </a:p>
          <a:p>
            <a:pPr marL="346075" lvl="1" indent="0">
              <a:buNone/>
            </a:pPr>
            <a:endParaRPr lang="en-US" dirty="0"/>
          </a:p>
          <a:p>
            <a:pPr marL="0" indent="0">
              <a:buNone/>
            </a:pPr>
            <a:endParaRPr lang="en-US" dirty="0"/>
          </a:p>
        </p:txBody>
      </p:sp>
    </p:spTree>
    <p:extLst>
      <p:ext uri="{BB962C8B-B14F-4D97-AF65-F5344CB8AC3E}">
        <p14:creationId xmlns:p14="http://schemas.microsoft.com/office/powerpoint/2010/main" val="3845300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2A3CB-B57C-B94D-8AED-B95D1F80E379}"/>
              </a:ext>
            </a:extLst>
          </p:cNvPr>
          <p:cNvSpPr>
            <a:spLocks noGrp="1"/>
          </p:cNvSpPr>
          <p:nvPr>
            <p:ph type="title"/>
          </p:nvPr>
        </p:nvSpPr>
        <p:spPr/>
        <p:txBody>
          <a:bodyPr/>
          <a:lstStyle/>
          <a:p>
            <a:r>
              <a:rPr lang="en-US" dirty="0"/>
              <a:t>Pull Requests</a:t>
            </a:r>
            <a:br>
              <a:rPr lang="en-US" dirty="0"/>
            </a:br>
            <a:br>
              <a:rPr lang="en-US" dirty="0"/>
            </a:br>
            <a:r>
              <a:rPr lang="en-US" dirty="0"/>
              <a:t>Why use Pull Requests?</a:t>
            </a:r>
          </a:p>
        </p:txBody>
      </p:sp>
      <p:sp>
        <p:nvSpPr>
          <p:cNvPr id="3" name="Content Placeholder 2">
            <a:extLst>
              <a:ext uri="{FF2B5EF4-FFF2-40B4-BE49-F238E27FC236}">
                <a16:creationId xmlns:a16="http://schemas.microsoft.com/office/drawing/2014/main" id="{57AFD203-C48A-CC4F-92A6-C42A2A1CC27B}"/>
              </a:ext>
            </a:extLst>
          </p:cNvPr>
          <p:cNvSpPr>
            <a:spLocks noGrp="1"/>
          </p:cNvSpPr>
          <p:nvPr>
            <p:ph idx="1"/>
          </p:nvPr>
        </p:nvSpPr>
        <p:spPr>
          <a:xfrm>
            <a:off x="365760" y="1794317"/>
            <a:ext cx="11369809" cy="4047778"/>
          </a:xfrm>
        </p:spPr>
        <p:txBody>
          <a:bodyPr/>
          <a:lstStyle/>
          <a:p>
            <a:r>
              <a:rPr lang="en-US" dirty="0"/>
              <a:t>Allows code review and testing before merge</a:t>
            </a:r>
          </a:p>
          <a:p>
            <a:pPr lvl="1"/>
            <a:r>
              <a:rPr lang="en-US" dirty="0"/>
              <a:t>Alerts team and others about changes in branch before merge</a:t>
            </a:r>
          </a:p>
          <a:p>
            <a:pPr lvl="1"/>
            <a:r>
              <a:rPr lang="en-US" dirty="0"/>
              <a:t>Discussions ensue with possible follow up commits</a:t>
            </a:r>
          </a:p>
          <a:p>
            <a:pPr lvl="1"/>
            <a:r>
              <a:rPr lang="en-US" dirty="0"/>
              <a:t>Can request reviewer (may want particular expertise, may want to give someone knowledge)</a:t>
            </a:r>
          </a:p>
          <a:p>
            <a:r>
              <a:rPr lang="en-US" dirty="0"/>
              <a:t>Set policies for merge</a:t>
            </a:r>
          </a:p>
          <a:p>
            <a:pPr lvl="1"/>
            <a:r>
              <a:rPr lang="en-US" dirty="0"/>
              <a:t>Enforce rules such as coding standards</a:t>
            </a:r>
          </a:p>
          <a:p>
            <a:pPr lvl="1"/>
            <a:r>
              <a:rPr lang="en-US" dirty="0"/>
              <a:t>Minimum number of reviewers</a:t>
            </a:r>
          </a:p>
          <a:p>
            <a:pPr lvl="1"/>
            <a:r>
              <a:rPr lang="en-US" dirty="0"/>
              <a:t>Protected branches – who can merge to certain branches etc.</a:t>
            </a:r>
          </a:p>
        </p:txBody>
      </p:sp>
    </p:spTree>
    <p:extLst>
      <p:ext uri="{BB962C8B-B14F-4D97-AF65-F5344CB8AC3E}">
        <p14:creationId xmlns:p14="http://schemas.microsoft.com/office/powerpoint/2010/main" val="40179529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BB276-938A-C092-4575-FC28AB69B0F6}"/>
              </a:ext>
            </a:extLst>
          </p:cNvPr>
          <p:cNvSpPr>
            <a:spLocks noGrp="1"/>
          </p:cNvSpPr>
          <p:nvPr>
            <p:ph type="title"/>
          </p:nvPr>
        </p:nvSpPr>
        <p:spPr/>
        <p:txBody>
          <a:bodyPr/>
          <a:lstStyle/>
          <a:p>
            <a:r>
              <a:rPr lang="en-US" dirty="0"/>
              <a:t>What makes a good Pull Request?</a:t>
            </a:r>
          </a:p>
        </p:txBody>
      </p:sp>
      <p:sp>
        <p:nvSpPr>
          <p:cNvPr id="3" name="Content Placeholder 2">
            <a:extLst>
              <a:ext uri="{FF2B5EF4-FFF2-40B4-BE49-F238E27FC236}">
                <a16:creationId xmlns:a16="http://schemas.microsoft.com/office/drawing/2014/main" id="{3008C007-7D53-97D2-1EBD-CBA0860CB521}"/>
              </a:ext>
            </a:extLst>
          </p:cNvPr>
          <p:cNvSpPr>
            <a:spLocks noGrp="1"/>
          </p:cNvSpPr>
          <p:nvPr>
            <p:ph idx="1"/>
          </p:nvPr>
        </p:nvSpPr>
        <p:spPr>
          <a:xfrm>
            <a:off x="365760" y="1325880"/>
            <a:ext cx="11369809" cy="4047778"/>
          </a:xfrm>
        </p:spPr>
        <p:txBody>
          <a:bodyPr/>
          <a:lstStyle/>
          <a:p>
            <a:r>
              <a:rPr lang="en-US" dirty="0"/>
              <a:t>Covers “one thing”</a:t>
            </a:r>
          </a:p>
          <a:p>
            <a:pPr lvl="1"/>
            <a:r>
              <a:rPr lang="en-US" dirty="0"/>
              <a:t>One body of work</a:t>
            </a:r>
          </a:p>
          <a:p>
            <a:pPr lvl="1"/>
            <a:r>
              <a:rPr lang="en-US" dirty="0"/>
              <a:t>Independently manageable</a:t>
            </a:r>
          </a:p>
          <a:p>
            <a:r>
              <a:rPr lang="en-US" dirty="0"/>
              <a:t>Avoid large PR’s - keep them small</a:t>
            </a:r>
          </a:p>
          <a:p>
            <a:r>
              <a:rPr lang="en-US" dirty="0"/>
              <a:t>Break them up if they get too large</a:t>
            </a:r>
          </a:p>
          <a:p>
            <a:r>
              <a:rPr lang="en-US" dirty="0"/>
              <a:t>Merge frequently (goes with keep them small)</a:t>
            </a:r>
          </a:p>
          <a:p>
            <a:r>
              <a:rPr lang="en-US" dirty="0"/>
              <a:t>Good description – helps reviewers and users </a:t>
            </a:r>
          </a:p>
          <a:p>
            <a:endParaRPr lang="en-US" dirty="0"/>
          </a:p>
        </p:txBody>
      </p:sp>
    </p:spTree>
    <p:extLst>
      <p:ext uri="{BB962C8B-B14F-4D97-AF65-F5344CB8AC3E}">
        <p14:creationId xmlns:p14="http://schemas.microsoft.com/office/powerpoint/2010/main" val="38421191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7F55A-64B9-2151-3E80-81471F7EE72E}"/>
              </a:ext>
            </a:extLst>
          </p:cNvPr>
          <p:cNvSpPr>
            <a:spLocks noGrp="1"/>
          </p:cNvSpPr>
          <p:nvPr>
            <p:ph type="title"/>
          </p:nvPr>
        </p:nvSpPr>
        <p:spPr/>
        <p:txBody>
          <a:bodyPr/>
          <a:lstStyle/>
          <a:p>
            <a:r>
              <a:rPr lang="en-US" dirty="0"/>
              <a:t>Git Workflows</a:t>
            </a:r>
          </a:p>
        </p:txBody>
      </p:sp>
      <p:sp>
        <p:nvSpPr>
          <p:cNvPr id="3" name="Content Placeholder 2">
            <a:extLst>
              <a:ext uri="{FF2B5EF4-FFF2-40B4-BE49-F238E27FC236}">
                <a16:creationId xmlns:a16="http://schemas.microsoft.com/office/drawing/2014/main" id="{D247E4B3-1EF7-DBE3-E02D-A2EF61CBB790}"/>
              </a:ext>
            </a:extLst>
          </p:cNvPr>
          <p:cNvSpPr>
            <a:spLocks noGrp="1"/>
          </p:cNvSpPr>
          <p:nvPr>
            <p:ph idx="1"/>
          </p:nvPr>
        </p:nvSpPr>
        <p:spPr>
          <a:xfrm>
            <a:off x="365760" y="1405111"/>
            <a:ext cx="11369809" cy="4047778"/>
          </a:xfrm>
        </p:spPr>
        <p:txBody>
          <a:bodyPr/>
          <a:lstStyle/>
          <a:p>
            <a:pPr marL="0" indent="0">
              <a:buNone/>
            </a:pPr>
            <a:endParaRPr lang="en-US" i="0" dirty="0">
              <a:solidFill>
                <a:srgbClr val="202124"/>
              </a:solidFill>
              <a:effectLst/>
              <a:latin typeface="+mn-lt"/>
            </a:endParaRPr>
          </a:p>
          <a:p>
            <a:endParaRPr lang="en-US" dirty="0">
              <a:latin typeface="+mn-lt"/>
            </a:endParaRPr>
          </a:p>
        </p:txBody>
      </p:sp>
    </p:spTree>
    <p:extLst>
      <p:ext uri="{BB962C8B-B14F-4D97-AF65-F5344CB8AC3E}">
        <p14:creationId xmlns:p14="http://schemas.microsoft.com/office/powerpoint/2010/main" val="30781496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7F55A-64B9-2151-3E80-81471F7EE72E}"/>
              </a:ext>
            </a:extLst>
          </p:cNvPr>
          <p:cNvSpPr>
            <a:spLocks noGrp="1"/>
          </p:cNvSpPr>
          <p:nvPr>
            <p:ph type="title"/>
          </p:nvPr>
        </p:nvSpPr>
        <p:spPr/>
        <p:txBody>
          <a:bodyPr/>
          <a:lstStyle/>
          <a:p>
            <a:r>
              <a:rPr lang="en-US" dirty="0"/>
              <a:t>What is a Git Workflow?</a:t>
            </a:r>
          </a:p>
        </p:txBody>
      </p:sp>
      <p:sp>
        <p:nvSpPr>
          <p:cNvPr id="3" name="Content Placeholder 2">
            <a:extLst>
              <a:ext uri="{FF2B5EF4-FFF2-40B4-BE49-F238E27FC236}">
                <a16:creationId xmlns:a16="http://schemas.microsoft.com/office/drawing/2014/main" id="{D247E4B3-1EF7-DBE3-E02D-A2EF61CBB790}"/>
              </a:ext>
            </a:extLst>
          </p:cNvPr>
          <p:cNvSpPr>
            <a:spLocks noGrp="1"/>
          </p:cNvSpPr>
          <p:nvPr>
            <p:ph idx="1"/>
          </p:nvPr>
        </p:nvSpPr>
        <p:spPr>
          <a:xfrm>
            <a:off x="365760" y="1405111"/>
            <a:ext cx="11369809" cy="4047778"/>
          </a:xfrm>
        </p:spPr>
        <p:txBody>
          <a:bodyPr/>
          <a:lstStyle/>
          <a:p>
            <a:r>
              <a:rPr lang="en-US" dirty="0">
                <a:solidFill>
                  <a:srgbClr val="202124"/>
                </a:solidFill>
                <a:latin typeface="+mn-lt"/>
              </a:rPr>
              <a:t>A Git workflow consists of the structure of the branches and policies </a:t>
            </a:r>
          </a:p>
          <a:p>
            <a:pPr lvl="1"/>
            <a:r>
              <a:rPr lang="en-US" dirty="0">
                <a:solidFill>
                  <a:srgbClr val="202124"/>
                </a:solidFill>
                <a:latin typeface="+mn-lt"/>
              </a:rPr>
              <a:t>Designated lifetime branches</a:t>
            </a:r>
          </a:p>
          <a:p>
            <a:pPr lvl="2"/>
            <a:r>
              <a:rPr lang="en-US" dirty="0">
                <a:solidFill>
                  <a:srgbClr val="202124"/>
                </a:solidFill>
                <a:latin typeface="+mn-lt"/>
              </a:rPr>
              <a:t>main, production, pre-production, development</a:t>
            </a:r>
          </a:p>
          <a:p>
            <a:pPr lvl="1"/>
            <a:r>
              <a:rPr lang="en-US" b="0" i="0" dirty="0">
                <a:solidFill>
                  <a:srgbClr val="202124"/>
                </a:solidFill>
                <a:effectLst/>
                <a:latin typeface="+mn-lt"/>
              </a:rPr>
              <a:t>Feature Branches</a:t>
            </a:r>
          </a:p>
          <a:p>
            <a:pPr lvl="2"/>
            <a:r>
              <a:rPr lang="en-US" dirty="0">
                <a:solidFill>
                  <a:srgbClr val="202124"/>
                </a:solidFill>
                <a:latin typeface="+mn-lt"/>
              </a:rPr>
              <a:t>New features, bug fixes etc.</a:t>
            </a:r>
            <a:endParaRPr lang="en-US" b="0" i="0" dirty="0">
              <a:solidFill>
                <a:srgbClr val="202124"/>
              </a:solidFill>
              <a:effectLst/>
              <a:latin typeface="+mn-lt"/>
            </a:endParaRPr>
          </a:p>
          <a:p>
            <a:pPr lvl="1"/>
            <a:r>
              <a:rPr lang="en-US" dirty="0">
                <a:solidFill>
                  <a:srgbClr val="202124"/>
                </a:solidFill>
                <a:latin typeface="+mn-lt"/>
              </a:rPr>
              <a:t>Schedules for releases (if applicable)</a:t>
            </a:r>
          </a:p>
          <a:p>
            <a:pPr lvl="1"/>
            <a:r>
              <a:rPr lang="en-US" b="0" i="0" dirty="0">
                <a:solidFill>
                  <a:srgbClr val="202124"/>
                </a:solidFill>
                <a:effectLst/>
                <a:latin typeface="+mn-lt"/>
              </a:rPr>
              <a:t>Testing</a:t>
            </a:r>
          </a:p>
          <a:p>
            <a:pPr lvl="1"/>
            <a:r>
              <a:rPr lang="en-US" dirty="0">
                <a:solidFill>
                  <a:srgbClr val="202124"/>
                </a:solidFill>
                <a:latin typeface="+mn-lt"/>
              </a:rPr>
              <a:t>Branch Protections</a:t>
            </a:r>
            <a:endParaRPr lang="en-US" b="0" i="0" dirty="0">
              <a:solidFill>
                <a:srgbClr val="202124"/>
              </a:solidFill>
              <a:effectLst/>
              <a:latin typeface="+mn-lt"/>
            </a:endParaRPr>
          </a:p>
          <a:p>
            <a:endParaRPr lang="en-US" i="0" dirty="0">
              <a:solidFill>
                <a:srgbClr val="202124"/>
              </a:solidFill>
              <a:effectLst/>
              <a:latin typeface="+mn-lt"/>
            </a:endParaRPr>
          </a:p>
          <a:p>
            <a:endParaRPr lang="en-US" dirty="0">
              <a:latin typeface="+mn-lt"/>
            </a:endParaRPr>
          </a:p>
        </p:txBody>
      </p:sp>
    </p:spTree>
    <p:extLst>
      <p:ext uri="{BB962C8B-B14F-4D97-AF65-F5344CB8AC3E}">
        <p14:creationId xmlns:p14="http://schemas.microsoft.com/office/powerpoint/2010/main" val="615127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David E. Bernholdt, Patricia A. Grubel, and David M. Rogers, Better Scientific Software tutorial, in Improving Scientific Software, Boulder, Colorado and online, 2023. DOI: </a:t>
            </a:r>
            <a:r>
              <a:rPr lang="en-US" sz="1600" b="0" i="0" dirty="0">
                <a:solidFill>
                  <a:srgbClr val="111111"/>
                </a:solidFill>
                <a:effectLst/>
                <a:latin typeface="+mn-lt"/>
                <a:hlinkClick r:id="rId4"/>
              </a:rPr>
              <a:t>10.6084/m9.figshare.22179748</a:t>
            </a:r>
            <a:r>
              <a:rPr lang="en-US" sz="1600" b="0" i="0" dirty="0">
                <a:solidFill>
                  <a:srgbClr val="111111"/>
                </a:solidFill>
                <a:effectLst/>
                <a:latin typeface="+mn-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99472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41C58-3991-67C9-94C8-3702EF8A6FF6}"/>
              </a:ext>
            </a:extLst>
          </p:cNvPr>
          <p:cNvSpPr>
            <a:spLocks noGrp="1"/>
          </p:cNvSpPr>
          <p:nvPr>
            <p:ph type="title"/>
          </p:nvPr>
        </p:nvSpPr>
        <p:spPr/>
        <p:txBody>
          <a:bodyPr/>
          <a:lstStyle/>
          <a:p>
            <a:r>
              <a:rPr lang="en-US" sz="2800" b="1" dirty="0">
                <a:solidFill>
                  <a:srgbClr val="000000"/>
                </a:solidFill>
              </a:rPr>
              <a:t>Why use a Git Workflow?</a:t>
            </a:r>
          </a:p>
        </p:txBody>
      </p:sp>
      <p:sp>
        <p:nvSpPr>
          <p:cNvPr id="3" name="Content Placeholder 2">
            <a:extLst>
              <a:ext uri="{FF2B5EF4-FFF2-40B4-BE49-F238E27FC236}">
                <a16:creationId xmlns:a16="http://schemas.microsoft.com/office/drawing/2014/main" id="{54874CAB-AECD-94F5-BCF3-CB3EC292E557}"/>
              </a:ext>
            </a:extLst>
          </p:cNvPr>
          <p:cNvSpPr>
            <a:spLocks noGrp="1"/>
          </p:cNvSpPr>
          <p:nvPr>
            <p:ph idx="1"/>
          </p:nvPr>
        </p:nvSpPr>
        <p:spPr>
          <a:xfrm>
            <a:off x="365760" y="1188720"/>
            <a:ext cx="11369809" cy="4047778"/>
          </a:xfrm>
        </p:spPr>
        <p:txBody>
          <a:bodyPr/>
          <a:lstStyle/>
          <a:p>
            <a:r>
              <a:rPr lang="en-US" i="0" dirty="0">
                <a:solidFill>
                  <a:srgbClr val="202124"/>
                </a:solidFill>
                <a:effectLst/>
                <a:latin typeface="+mn-lt"/>
              </a:rPr>
              <a:t>Provides collaboration in a consistent and productive manner</a:t>
            </a:r>
          </a:p>
          <a:p>
            <a:r>
              <a:rPr lang="en-US" i="0" dirty="0">
                <a:solidFill>
                  <a:srgbClr val="202124"/>
                </a:solidFill>
                <a:effectLst/>
                <a:latin typeface="+mn-lt"/>
              </a:rPr>
              <a:t>Team members are on the same page for development</a:t>
            </a:r>
            <a:endParaRPr lang="en-US" dirty="0">
              <a:solidFill>
                <a:srgbClr val="202124"/>
              </a:solidFill>
              <a:latin typeface="+mn-lt"/>
            </a:endParaRPr>
          </a:p>
          <a:p>
            <a:r>
              <a:rPr lang="en-US" dirty="0">
                <a:solidFill>
                  <a:srgbClr val="202124"/>
                </a:solidFill>
                <a:latin typeface="+mn-lt"/>
              </a:rPr>
              <a:t>Policies make it clear </a:t>
            </a:r>
          </a:p>
          <a:p>
            <a:pPr lvl="1"/>
            <a:r>
              <a:rPr lang="en-US" dirty="0">
                <a:solidFill>
                  <a:srgbClr val="202124"/>
                </a:solidFill>
                <a:latin typeface="+mn-lt"/>
              </a:rPr>
              <a:t>How to use the branching structure</a:t>
            </a:r>
          </a:p>
          <a:p>
            <a:pPr lvl="1"/>
            <a:r>
              <a:rPr lang="en-US" i="0" dirty="0">
                <a:solidFill>
                  <a:srgbClr val="202124"/>
                </a:solidFill>
                <a:effectLst/>
                <a:latin typeface="+mn-lt"/>
              </a:rPr>
              <a:t>What branches are protected</a:t>
            </a:r>
          </a:p>
          <a:p>
            <a:pPr lvl="1"/>
            <a:r>
              <a:rPr lang="en-US" dirty="0">
                <a:solidFill>
                  <a:srgbClr val="202124"/>
                </a:solidFill>
                <a:latin typeface="+mn-lt"/>
              </a:rPr>
              <a:t>What is tested and when</a:t>
            </a:r>
          </a:p>
          <a:p>
            <a:pPr lvl="1"/>
            <a:r>
              <a:rPr lang="en-US" i="0" dirty="0">
                <a:solidFill>
                  <a:srgbClr val="202124"/>
                </a:solidFill>
                <a:effectLst/>
                <a:latin typeface="+mn-lt"/>
              </a:rPr>
              <a:t>What branches are st</a:t>
            </a:r>
            <a:r>
              <a:rPr lang="en-US" dirty="0">
                <a:solidFill>
                  <a:srgbClr val="202124"/>
                </a:solidFill>
                <a:latin typeface="+mn-lt"/>
              </a:rPr>
              <a:t>able</a:t>
            </a:r>
          </a:p>
          <a:p>
            <a:r>
              <a:rPr lang="en-US" dirty="0">
                <a:solidFill>
                  <a:srgbClr val="202124"/>
                </a:solidFill>
                <a:latin typeface="+mn-lt"/>
              </a:rPr>
              <a:t>Helps team members understand the current state of the code</a:t>
            </a:r>
            <a:endParaRPr lang="en-US" i="0" dirty="0">
              <a:solidFill>
                <a:srgbClr val="202124"/>
              </a:solidFill>
              <a:effectLst/>
              <a:latin typeface="+mn-lt"/>
            </a:endParaRPr>
          </a:p>
          <a:p>
            <a:endParaRPr lang="en-US" sz="2400" dirty="0">
              <a:solidFill>
                <a:srgbClr val="000000"/>
              </a:solidFill>
              <a:latin typeface="+mn-lt"/>
            </a:endParaRPr>
          </a:p>
        </p:txBody>
      </p:sp>
    </p:spTree>
    <p:extLst>
      <p:ext uri="{BB962C8B-B14F-4D97-AF65-F5344CB8AC3E}">
        <p14:creationId xmlns:p14="http://schemas.microsoft.com/office/powerpoint/2010/main" val="37084517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038E7-EEB4-9043-9EA1-7BA9EA5F3241}"/>
              </a:ext>
            </a:extLst>
          </p:cNvPr>
          <p:cNvSpPr>
            <a:spLocks noGrp="1"/>
          </p:cNvSpPr>
          <p:nvPr>
            <p:ph type="title"/>
          </p:nvPr>
        </p:nvSpPr>
        <p:spPr>
          <a:xfrm>
            <a:off x="365760" y="411480"/>
            <a:ext cx="11372473" cy="679383"/>
          </a:xfrm>
        </p:spPr>
        <p:txBody>
          <a:bodyPr/>
          <a:lstStyle/>
          <a:p>
            <a:r>
              <a:rPr lang="en-US" b="1" dirty="0"/>
              <a:t>Commonly Known Git Workflows</a:t>
            </a:r>
            <a:br>
              <a:rPr lang="en-US" b="1" dirty="0"/>
            </a:br>
            <a:br>
              <a:rPr lang="en-US" dirty="0"/>
            </a:b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BC4025A8-D322-7F4C-BD72-C65AC6A3E843}"/>
              </a:ext>
            </a:extLst>
          </p:cNvPr>
          <p:cNvSpPr>
            <a:spLocks noGrp="1"/>
          </p:cNvSpPr>
          <p:nvPr>
            <p:ph idx="1"/>
          </p:nvPr>
        </p:nvSpPr>
        <p:spPr>
          <a:xfrm>
            <a:off x="363096" y="1203559"/>
            <a:ext cx="11369809" cy="2517808"/>
          </a:xfrm>
        </p:spPr>
        <p:txBody>
          <a:bodyPr/>
          <a:lstStyle/>
          <a:p>
            <a:r>
              <a:rPr lang="en-US" dirty="0"/>
              <a:t>Git Flow</a:t>
            </a:r>
          </a:p>
          <a:p>
            <a:r>
              <a:rPr lang="en-US" dirty="0"/>
              <a:t>GitHub Flow</a:t>
            </a:r>
          </a:p>
          <a:p>
            <a:r>
              <a:rPr lang="en-US" dirty="0"/>
              <a:t>GitLab Flow</a:t>
            </a:r>
          </a:p>
          <a:p>
            <a:pPr marL="0" indent="0">
              <a:buNone/>
            </a:pPr>
            <a:r>
              <a:rPr lang="en-US" b="1" dirty="0"/>
              <a:t>Extra Slides at the end show real Git Workflows of some CSE projects</a:t>
            </a:r>
          </a:p>
          <a:p>
            <a:pPr marL="0" indent="0">
              <a:buNone/>
            </a:pPr>
            <a:endParaRPr lang="en-US" dirty="0"/>
          </a:p>
          <a:p>
            <a:pPr marL="0" indent="0">
              <a:buNone/>
            </a:pPr>
            <a:r>
              <a:rPr lang="en-US" dirty="0">
                <a:solidFill>
                  <a:schemeClr val="accent1"/>
                </a:solidFill>
                <a:hlinkClick r:id="rId3"/>
              </a:rPr>
              <a:t>Design Patterns for Git Workflows</a:t>
            </a:r>
            <a:r>
              <a:rPr lang="en-US" dirty="0">
                <a:solidFill>
                  <a:schemeClr val="accent1"/>
                </a:solidFill>
              </a:rPr>
              <a:t> by Roscoe A. Bartlett provides an extensive discussion of the concepts behind git workflows</a:t>
            </a:r>
          </a:p>
        </p:txBody>
      </p:sp>
    </p:spTree>
    <p:extLst>
      <p:ext uri="{BB962C8B-B14F-4D97-AF65-F5344CB8AC3E}">
        <p14:creationId xmlns:p14="http://schemas.microsoft.com/office/powerpoint/2010/main" val="40607985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0C519-1EB3-8846-B9E7-B3E551D14DB0}"/>
              </a:ext>
            </a:extLst>
          </p:cNvPr>
          <p:cNvSpPr>
            <a:spLocks noGrp="1"/>
          </p:cNvSpPr>
          <p:nvPr>
            <p:ph type="title"/>
          </p:nvPr>
        </p:nvSpPr>
        <p:spPr>
          <a:xfrm>
            <a:off x="408175" y="174034"/>
            <a:ext cx="11372473" cy="914400"/>
          </a:xfrm>
        </p:spPr>
        <p:txBody>
          <a:bodyPr/>
          <a:lstStyle/>
          <a:p>
            <a:r>
              <a:rPr lang="en-US" dirty="0"/>
              <a:t>Git Flow</a:t>
            </a:r>
          </a:p>
        </p:txBody>
      </p:sp>
      <p:sp>
        <p:nvSpPr>
          <p:cNvPr id="12" name="Content Placeholder 2">
            <a:extLst>
              <a:ext uri="{FF2B5EF4-FFF2-40B4-BE49-F238E27FC236}">
                <a16:creationId xmlns:a16="http://schemas.microsoft.com/office/drawing/2014/main" id="{F7E13A38-2353-E14A-841B-4D9CC88C8EA3}"/>
              </a:ext>
            </a:extLst>
          </p:cNvPr>
          <p:cNvSpPr>
            <a:spLocks noGrp="1"/>
          </p:cNvSpPr>
          <p:nvPr>
            <p:ph idx="1"/>
          </p:nvPr>
        </p:nvSpPr>
        <p:spPr>
          <a:xfrm>
            <a:off x="5411977" y="516171"/>
            <a:ext cx="6500623" cy="4047778"/>
          </a:xfrm>
        </p:spPr>
        <p:txBody>
          <a:bodyPr/>
          <a:lstStyle/>
          <a:p>
            <a:pPr marL="285750" indent="-285750">
              <a:buFont typeface="Arial" panose="020B0604020202020204" pitchFamily="34" charset="0"/>
              <a:buChar char="•"/>
            </a:pPr>
            <a:r>
              <a:rPr lang="en-US" dirty="0"/>
              <a:t>Full-featured workflow</a:t>
            </a:r>
          </a:p>
          <a:p>
            <a:pPr marL="285750" indent="-285750">
              <a:buFont typeface="Arial" panose="020B0604020202020204" pitchFamily="34" charset="0"/>
              <a:buChar char="•"/>
            </a:pPr>
            <a:r>
              <a:rPr lang="en-US" dirty="0"/>
              <a:t>Increased complexity</a:t>
            </a:r>
          </a:p>
          <a:p>
            <a:pPr marL="285750" indent="-285750">
              <a:buFont typeface="Arial" panose="020B0604020202020204" pitchFamily="34" charset="0"/>
              <a:buChar char="•"/>
            </a:pPr>
            <a:r>
              <a:rPr lang="en-US" dirty="0"/>
              <a:t>Designed for Software with official releases</a:t>
            </a:r>
          </a:p>
          <a:p>
            <a:pPr marL="285750" indent="-285750">
              <a:buFont typeface="Arial" panose="020B0604020202020204" pitchFamily="34" charset="0"/>
              <a:buChar char="•"/>
            </a:pPr>
            <a:r>
              <a:rPr lang="en-US" dirty="0"/>
              <a:t>Feature branches based off of develop</a:t>
            </a:r>
          </a:p>
          <a:p>
            <a:pPr marL="285750" indent="-285750">
              <a:buFont typeface="Arial" panose="020B0604020202020204" pitchFamily="34" charset="0"/>
              <a:buChar char="•"/>
            </a:pPr>
            <a:r>
              <a:rPr lang="en-US" dirty="0">
                <a:hlinkClick r:id="rId3"/>
              </a:rPr>
              <a:t>Git extensions</a:t>
            </a:r>
            <a:r>
              <a:rPr lang="en-US" dirty="0"/>
              <a:t> to enforce policy</a:t>
            </a:r>
          </a:p>
          <a:p>
            <a:pPr marL="285750" indent="-285750">
              <a:buFont typeface="Arial" panose="020B0604020202020204" pitchFamily="34" charset="0"/>
              <a:buChar char="•"/>
            </a:pPr>
            <a:r>
              <a:rPr lang="en-US" dirty="0"/>
              <a:t>How are develop and main synchronized?</a:t>
            </a:r>
          </a:p>
          <a:p>
            <a:pPr marL="285750" indent="-285750">
              <a:buFont typeface="Arial" panose="020B0604020202020204" pitchFamily="34" charset="0"/>
              <a:buChar char="•"/>
            </a:pPr>
            <a:r>
              <a:rPr lang="en-US" dirty="0"/>
              <a:t>Where do merge conflicts occur and how are they resolved?</a:t>
            </a:r>
          </a:p>
        </p:txBody>
      </p:sp>
      <p:sp>
        <p:nvSpPr>
          <p:cNvPr id="7" name="TextBox 6">
            <a:extLst>
              <a:ext uri="{FF2B5EF4-FFF2-40B4-BE49-F238E27FC236}">
                <a16:creationId xmlns:a16="http://schemas.microsoft.com/office/drawing/2014/main" id="{9EA3B929-9425-9A46-9997-AAEB3D2077BD}"/>
              </a:ext>
            </a:extLst>
          </p:cNvPr>
          <p:cNvSpPr txBox="1"/>
          <p:nvPr/>
        </p:nvSpPr>
        <p:spPr>
          <a:xfrm>
            <a:off x="4891407" y="4758347"/>
            <a:ext cx="7297418" cy="849463"/>
          </a:xfrm>
          <a:prstGeom prst="rect">
            <a:avLst/>
          </a:prstGeom>
          <a:noFill/>
        </p:spPr>
        <p:txBody>
          <a:bodyPr wrap="square" lIns="118872" tIns="91440" rIns="118872" bIns="91440" rtlCol="0" anchor="ctr" anchorCtr="0">
            <a:spAutoFit/>
          </a:bodyPr>
          <a:lstStyle/>
          <a:p>
            <a:pPr algn="l">
              <a:lnSpc>
                <a:spcPct val="90000"/>
              </a:lnSpc>
            </a:pPr>
            <a:r>
              <a:rPr lang="en-US" sz="1600" b="1" dirty="0"/>
              <a:t>Author: </a:t>
            </a:r>
            <a:r>
              <a:rPr lang="en-US" sz="1600" dirty="0"/>
              <a:t>Vincent Driessen</a:t>
            </a:r>
          </a:p>
          <a:p>
            <a:pPr>
              <a:lnSpc>
                <a:spcPct val="90000"/>
              </a:lnSpc>
            </a:pPr>
            <a:r>
              <a:rPr lang="en-US" sz="1600" b="1" dirty="0"/>
              <a:t>Original Blog: </a:t>
            </a:r>
            <a:r>
              <a:rPr lang="en-US" sz="1600" b="1" dirty="0">
                <a:hlinkClick r:id="rId4"/>
              </a:rPr>
              <a:t>https://nvie.com/posts/a-successful-git-branching-model/</a:t>
            </a:r>
            <a:endParaRPr lang="en-US" sz="1600" b="1" dirty="0"/>
          </a:p>
          <a:p>
            <a:pPr>
              <a:lnSpc>
                <a:spcPct val="90000"/>
              </a:lnSpc>
            </a:pPr>
            <a:r>
              <a:rPr lang="en-US" sz="1600" b="1" dirty="0"/>
              <a:t>License: </a:t>
            </a:r>
            <a:r>
              <a:rPr lang="en-US" sz="1600" dirty="0"/>
              <a:t>Creative Commons </a:t>
            </a:r>
            <a:endParaRPr lang="en-US" sz="1600" b="1" dirty="0"/>
          </a:p>
        </p:txBody>
      </p:sp>
      <p:pic>
        <p:nvPicPr>
          <p:cNvPr id="8" name="Picture 7">
            <a:extLst>
              <a:ext uri="{FF2B5EF4-FFF2-40B4-BE49-F238E27FC236}">
                <a16:creationId xmlns:a16="http://schemas.microsoft.com/office/drawing/2014/main" id="{AE3E601E-116A-0D4A-B3F6-EB5C127C6164}"/>
              </a:ext>
            </a:extLst>
          </p:cNvPr>
          <p:cNvPicPr>
            <a:picLocks noChangeAspect="1"/>
          </p:cNvPicPr>
          <p:nvPr/>
        </p:nvPicPr>
        <p:blipFill>
          <a:blip r:embed="rId5"/>
          <a:stretch>
            <a:fillRect/>
          </a:stretch>
        </p:blipFill>
        <p:spPr>
          <a:xfrm>
            <a:off x="7705346" y="5408603"/>
            <a:ext cx="1356767" cy="323577"/>
          </a:xfrm>
          <a:prstGeom prst="rect">
            <a:avLst/>
          </a:prstGeom>
        </p:spPr>
      </p:pic>
      <p:pic>
        <p:nvPicPr>
          <p:cNvPr id="4" name="Picture 3">
            <a:extLst>
              <a:ext uri="{FF2B5EF4-FFF2-40B4-BE49-F238E27FC236}">
                <a16:creationId xmlns:a16="http://schemas.microsoft.com/office/drawing/2014/main" id="{33B98FB3-53C2-B047-8060-0D102CF59E2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08175" y="665457"/>
            <a:ext cx="4506732" cy="6008976"/>
          </a:xfrm>
          <a:prstGeom prst="rect">
            <a:avLst/>
          </a:prstGeom>
        </p:spPr>
      </p:pic>
      <p:sp>
        <p:nvSpPr>
          <p:cNvPr id="9" name="TextBox 8">
            <a:extLst>
              <a:ext uri="{FF2B5EF4-FFF2-40B4-BE49-F238E27FC236}">
                <a16:creationId xmlns:a16="http://schemas.microsoft.com/office/drawing/2014/main" id="{2802D390-BEBC-A647-AFDC-5E606EA03997}"/>
              </a:ext>
            </a:extLst>
          </p:cNvPr>
          <p:cNvSpPr txBox="1"/>
          <p:nvPr/>
        </p:nvSpPr>
        <p:spPr>
          <a:xfrm>
            <a:off x="3828641" y="730444"/>
            <a:ext cx="822960" cy="295466"/>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800" b="1" dirty="0"/>
              <a:t>  main  </a:t>
            </a:r>
          </a:p>
        </p:txBody>
      </p:sp>
    </p:spTree>
    <p:extLst>
      <p:ext uri="{BB962C8B-B14F-4D97-AF65-F5344CB8AC3E}">
        <p14:creationId xmlns:p14="http://schemas.microsoft.com/office/powerpoint/2010/main" val="15390497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BD5A9-082D-C54B-8AB5-B9AB79871188}"/>
              </a:ext>
            </a:extLst>
          </p:cNvPr>
          <p:cNvSpPr>
            <a:spLocks noGrp="1"/>
          </p:cNvSpPr>
          <p:nvPr>
            <p:ph type="title"/>
          </p:nvPr>
        </p:nvSpPr>
        <p:spPr/>
        <p:txBody>
          <a:bodyPr/>
          <a:lstStyle/>
          <a:p>
            <a:r>
              <a:rPr lang="en-US" dirty="0"/>
              <a:t>GitHub Flow</a:t>
            </a:r>
          </a:p>
        </p:txBody>
      </p:sp>
      <p:sp>
        <p:nvSpPr>
          <p:cNvPr id="3" name="Content Placeholder 2">
            <a:extLst>
              <a:ext uri="{FF2B5EF4-FFF2-40B4-BE49-F238E27FC236}">
                <a16:creationId xmlns:a16="http://schemas.microsoft.com/office/drawing/2014/main" id="{8B010D1E-98D6-8143-8514-9CB3935A6D58}"/>
              </a:ext>
            </a:extLst>
          </p:cNvPr>
          <p:cNvSpPr>
            <a:spLocks noGrp="1"/>
          </p:cNvSpPr>
          <p:nvPr>
            <p:ph idx="1"/>
          </p:nvPr>
        </p:nvSpPr>
        <p:spPr>
          <a:xfrm>
            <a:off x="209398" y="939300"/>
            <a:ext cx="11369809" cy="4047778"/>
          </a:xfrm>
        </p:spPr>
        <p:txBody>
          <a:bodyPr/>
          <a:lstStyle/>
          <a:p>
            <a:pPr marL="0" indent="0">
              <a:buNone/>
            </a:pPr>
            <a:r>
              <a:rPr lang="en-US" dirty="0">
                <a:hlinkClick r:id="rId3"/>
              </a:rPr>
              <a:t>http://scottchacon.com/2011/08/31/github-flow.html</a:t>
            </a:r>
            <a:endParaRPr lang="en-US" dirty="0"/>
          </a:p>
          <a:p>
            <a:pPr lvl="1"/>
            <a:r>
              <a:rPr lang="en-US" dirty="0"/>
              <a:t>Published as viable alternative to Git Flow</a:t>
            </a:r>
          </a:p>
          <a:p>
            <a:pPr lvl="1"/>
            <a:r>
              <a:rPr lang="en-US" dirty="0"/>
              <a:t>No structured release schedule</a:t>
            </a:r>
          </a:p>
          <a:p>
            <a:pPr lvl="1"/>
            <a:r>
              <a:rPr lang="en-US" dirty="0"/>
              <a:t>Continuous deployment &amp; continuous integration </a:t>
            </a:r>
          </a:p>
          <a:p>
            <a:pPr lvl="1"/>
            <a:r>
              <a:rPr lang="en-US" dirty="0"/>
              <a:t>Simpler workflow</a:t>
            </a:r>
          </a:p>
          <a:p>
            <a:pPr marL="346075" lvl="1" indent="0">
              <a:buNone/>
            </a:pPr>
            <a:endParaRPr lang="en-US" dirty="0"/>
          </a:p>
          <a:p>
            <a:pPr marL="0" indent="-49212">
              <a:buNone/>
            </a:pPr>
            <a:r>
              <a:rPr lang="en-US" dirty="0"/>
              <a:t>Key Ideas</a:t>
            </a:r>
          </a:p>
          <a:p>
            <a:pPr marL="457200" indent="-457200">
              <a:buFont typeface="+mj-lt"/>
              <a:buAutoNum type="arabicPeriod"/>
            </a:pPr>
            <a:r>
              <a:rPr lang="en-US" sz="2000" dirty="0"/>
              <a:t>All commits in the main branch are </a:t>
            </a:r>
            <a:r>
              <a:rPr lang="en-US" sz="2000" b="1" dirty="0"/>
              <a:t>deployable</a:t>
            </a:r>
          </a:p>
          <a:p>
            <a:pPr marL="457200" indent="-457200">
              <a:buFont typeface="+mj-lt"/>
              <a:buAutoNum type="arabicPeriod"/>
            </a:pPr>
            <a:r>
              <a:rPr lang="en-US" sz="2000" dirty="0"/>
              <a:t>Base feature branches off main</a:t>
            </a:r>
          </a:p>
          <a:p>
            <a:pPr marL="457200" indent="-457200">
              <a:buFont typeface="+mj-lt"/>
              <a:buAutoNum type="arabicPeriod"/>
            </a:pPr>
            <a:r>
              <a:rPr lang="en-US" sz="2000" dirty="0"/>
              <a:t>Push local repository to remote constantly</a:t>
            </a:r>
          </a:p>
          <a:p>
            <a:pPr marL="457200" indent="-457200">
              <a:buFont typeface="+mj-lt"/>
              <a:buAutoNum type="arabicPeriod"/>
            </a:pPr>
            <a:r>
              <a:rPr lang="en-US" sz="2000" dirty="0"/>
              <a:t>Open Pull Requests early to start dialogue</a:t>
            </a:r>
          </a:p>
          <a:p>
            <a:pPr marL="457200" indent="-457200">
              <a:buFont typeface="+mj-lt"/>
              <a:buAutoNum type="arabicPeriod"/>
            </a:pPr>
            <a:r>
              <a:rPr lang="en-US" sz="2000" dirty="0"/>
              <a:t>Merge into main after Pull Request review </a:t>
            </a:r>
          </a:p>
        </p:txBody>
      </p:sp>
      <p:pic>
        <p:nvPicPr>
          <p:cNvPr id="4" name="Picture 3">
            <a:extLst>
              <a:ext uri="{FF2B5EF4-FFF2-40B4-BE49-F238E27FC236}">
                <a16:creationId xmlns:a16="http://schemas.microsoft.com/office/drawing/2014/main" id="{236779AE-104E-C25A-F194-C5B1551E4237}"/>
              </a:ext>
            </a:extLst>
          </p:cNvPr>
          <p:cNvPicPr>
            <a:picLocks noChangeAspect="1"/>
          </p:cNvPicPr>
          <p:nvPr/>
        </p:nvPicPr>
        <p:blipFill>
          <a:blip r:embed="rId4"/>
          <a:stretch>
            <a:fillRect/>
          </a:stretch>
        </p:blipFill>
        <p:spPr>
          <a:xfrm>
            <a:off x="7017026" y="1387868"/>
            <a:ext cx="5078896" cy="4507845"/>
          </a:xfrm>
          <a:prstGeom prst="rect">
            <a:avLst/>
          </a:prstGeom>
        </p:spPr>
      </p:pic>
    </p:spTree>
    <p:extLst>
      <p:ext uri="{BB962C8B-B14F-4D97-AF65-F5344CB8AC3E}">
        <p14:creationId xmlns:p14="http://schemas.microsoft.com/office/powerpoint/2010/main" val="39179587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BD5A9-082D-C54B-8AB5-B9AB79871188}"/>
              </a:ext>
            </a:extLst>
          </p:cNvPr>
          <p:cNvSpPr>
            <a:spLocks noGrp="1"/>
          </p:cNvSpPr>
          <p:nvPr>
            <p:ph type="title"/>
          </p:nvPr>
        </p:nvSpPr>
        <p:spPr/>
        <p:txBody>
          <a:bodyPr/>
          <a:lstStyle/>
          <a:p>
            <a:r>
              <a:rPr lang="en-US" dirty="0"/>
              <a:t>GitLab Flow</a:t>
            </a:r>
          </a:p>
        </p:txBody>
      </p:sp>
      <p:sp>
        <p:nvSpPr>
          <p:cNvPr id="3" name="Content Placeholder 2">
            <a:extLst>
              <a:ext uri="{FF2B5EF4-FFF2-40B4-BE49-F238E27FC236}">
                <a16:creationId xmlns:a16="http://schemas.microsoft.com/office/drawing/2014/main" id="{8B010D1E-98D6-8143-8514-9CB3935A6D58}"/>
              </a:ext>
            </a:extLst>
          </p:cNvPr>
          <p:cNvSpPr>
            <a:spLocks noGrp="1"/>
          </p:cNvSpPr>
          <p:nvPr>
            <p:ph idx="1"/>
          </p:nvPr>
        </p:nvSpPr>
        <p:spPr>
          <a:xfrm>
            <a:off x="365761" y="1212707"/>
            <a:ext cx="10067394" cy="4047778"/>
          </a:xfrm>
        </p:spPr>
        <p:txBody>
          <a:bodyPr/>
          <a:lstStyle/>
          <a:p>
            <a:pPr marL="0" indent="0">
              <a:buNone/>
            </a:pPr>
            <a:r>
              <a:rPr lang="en-US" dirty="0">
                <a:hlinkClick r:id="rId3"/>
              </a:rPr>
              <a:t>https://docs.gitlab.com/ee/topics/gitlab_flow.html</a:t>
            </a:r>
            <a:endParaRPr lang="en-US" dirty="0"/>
          </a:p>
          <a:p>
            <a:pPr lvl="1"/>
            <a:r>
              <a:rPr lang="en-US" dirty="0"/>
              <a:t>Published as viable alternative to Git Flow &amp; GitHub Flow</a:t>
            </a:r>
          </a:p>
          <a:p>
            <a:pPr lvl="1"/>
            <a:r>
              <a:rPr lang="en-US" dirty="0"/>
              <a:t>Semi-structured release schedule</a:t>
            </a:r>
          </a:p>
          <a:p>
            <a:pPr lvl="1"/>
            <a:r>
              <a:rPr lang="en-US" dirty="0"/>
              <a:t>Simplifies difficulties in synchronizing infinite lifetime branches</a:t>
            </a:r>
          </a:p>
          <a:p>
            <a:pPr marL="346075" lvl="1" indent="0">
              <a:buNone/>
            </a:pPr>
            <a:endParaRPr lang="en-US" dirty="0"/>
          </a:p>
          <a:p>
            <a:pPr marL="0" indent="0">
              <a:buNone/>
            </a:pPr>
            <a:r>
              <a:rPr lang="en-US" dirty="0"/>
              <a:t>Key Ideas</a:t>
            </a:r>
          </a:p>
          <a:p>
            <a:r>
              <a:rPr lang="en-US" sz="2000" dirty="0"/>
              <a:t>Main branch is staging area</a:t>
            </a:r>
          </a:p>
          <a:p>
            <a:r>
              <a:rPr lang="en-US" sz="2000" dirty="0"/>
              <a:t>Mature code in main flows downstream into </a:t>
            </a:r>
          </a:p>
          <a:p>
            <a:pPr lvl="1"/>
            <a:r>
              <a:rPr lang="en-US" sz="1600" dirty="0"/>
              <a:t>pre-production  &amp; production infinite lifetime branches</a:t>
            </a:r>
          </a:p>
          <a:p>
            <a:r>
              <a:rPr lang="en-US" sz="2000" dirty="0"/>
              <a:t>Allow for release branches with downstream flow</a:t>
            </a:r>
          </a:p>
          <a:p>
            <a:pPr lvl="1"/>
            <a:r>
              <a:rPr lang="en-US" dirty="0"/>
              <a:t>Fixes made upstream &amp; merged into main.</a:t>
            </a:r>
          </a:p>
          <a:p>
            <a:pPr lvl="1"/>
            <a:r>
              <a:rPr lang="en-US" dirty="0"/>
              <a:t>Fixes cherry picked into release branch</a:t>
            </a:r>
          </a:p>
          <a:p>
            <a:pPr marL="0" indent="0">
              <a:buNone/>
            </a:pPr>
            <a:endParaRPr lang="en-US" dirty="0"/>
          </a:p>
          <a:p>
            <a:endParaRPr lang="en-US" dirty="0"/>
          </a:p>
        </p:txBody>
      </p:sp>
      <p:grpSp>
        <p:nvGrpSpPr>
          <p:cNvPr id="34" name="Group 33">
            <a:extLst>
              <a:ext uri="{FF2B5EF4-FFF2-40B4-BE49-F238E27FC236}">
                <a16:creationId xmlns:a16="http://schemas.microsoft.com/office/drawing/2014/main" id="{BA074189-94F5-B12A-FAF0-77023325923B}"/>
              </a:ext>
            </a:extLst>
          </p:cNvPr>
          <p:cNvGrpSpPr/>
          <p:nvPr/>
        </p:nvGrpSpPr>
        <p:grpSpPr>
          <a:xfrm>
            <a:off x="7630910" y="2259472"/>
            <a:ext cx="4446076" cy="3622765"/>
            <a:chOff x="3145815" y="1384829"/>
            <a:chExt cx="4446076" cy="3622765"/>
          </a:xfrm>
        </p:grpSpPr>
        <p:sp>
          <p:nvSpPr>
            <p:cNvPr id="35" name="TextBox 34">
              <a:extLst>
                <a:ext uri="{FF2B5EF4-FFF2-40B4-BE49-F238E27FC236}">
                  <a16:creationId xmlns:a16="http://schemas.microsoft.com/office/drawing/2014/main" id="{6E194348-3894-1708-6BBC-745444E69427}"/>
                </a:ext>
              </a:extLst>
            </p:cNvPr>
            <p:cNvSpPr txBox="1"/>
            <p:nvPr/>
          </p:nvSpPr>
          <p:spPr>
            <a:xfrm>
              <a:off x="4018716" y="1384829"/>
              <a:ext cx="702351" cy="350865"/>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main  </a:t>
              </a:r>
            </a:p>
          </p:txBody>
        </p:sp>
        <p:sp>
          <p:nvSpPr>
            <p:cNvPr id="36" name="TextBox 35">
              <a:extLst>
                <a:ext uri="{FF2B5EF4-FFF2-40B4-BE49-F238E27FC236}">
                  <a16:creationId xmlns:a16="http://schemas.microsoft.com/office/drawing/2014/main" id="{644B0A80-9F8A-8BBD-0180-3ED0500195D7}"/>
                </a:ext>
              </a:extLst>
            </p:cNvPr>
            <p:cNvSpPr txBox="1"/>
            <p:nvPr/>
          </p:nvSpPr>
          <p:spPr>
            <a:xfrm>
              <a:off x="4731670" y="1384829"/>
              <a:ext cx="1444495" cy="350865"/>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pre-production </a:t>
              </a:r>
            </a:p>
          </p:txBody>
        </p:sp>
        <p:sp>
          <p:nvSpPr>
            <p:cNvPr id="37" name="TextBox 36">
              <a:extLst>
                <a:ext uri="{FF2B5EF4-FFF2-40B4-BE49-F238E27FC236}">
                  <a16:creationId xmlns:a16="http://schemas.microsoft.com/office/drawing/2014/main" id="{33538604-AB93-C57E-0AC6-7A70DBA5867A}"/>
                </a:ext>
              </a:extLst>
            </p:cNvPr>
            <p:cNvSpPr txBox="1"/>
            <p:nvPr/>
          </p:nvSpPr>
          <p:spPr>
            <a:xfrm>
              <a:off x="6147396" y="1384829"/>
              <a:ext cx="1444495" cy="350865"/>
            </a:xfrm>
            <a:prstGeom prst="rect">
              <a:avLst/>
            </a:prstGeom>
            <a:solidFill>
              <a:schemeClr val="bg1"/>
            </a:solidFill>
          </p:spPr>
          <p:txBody>
            <a:bodyPr wrap="square" lIns="118872" tIns="91440" rIns="118872" bIns="91440" rtlCol="0" anchor="ctr" anchorCtr="0">
              <a:spAutoFit/>
            </a:bodyPr>
            <a:lstStyle/>
            <a:p>
              <a:pPr algn="l">
                <a:lnSpc>
                  <a:spcPct val="90000"/>
                </a:lnSpc>
              </a:pPr>
              <a:r>
                <a:rPr lang="en-US" sz="1200" b="1" dirty="0"/>
                <a:t>  production </a:t>
              </a:r>
            </a:p>
          </p:txBody>
        </p:sp>
        <p:sp>
          <p:nvSpPr>
            <p:cNvPr id="38" name="Oval 37">
              <a:extLst>
                <a:ext uri="{FF2B5EF4-FFF2-40B4-BE49-F238E27FC236}">
                  <a16:creationId xmlns:a16="http://schemas.microsoft.com/office/drawing/2014/main" id="{9DB40702-5209-1BF6-176F-2508B08A7540}"/>
                </a:ext>
              </a:extLst>
            </p:cNvPr>
            <p:cNvSpPr/>
            <p:nvPr/>
          </p:nvSpPr>
          <p:spPr>
            <a:xfrm>
              <a:off x="4199352" y="1754900"/>
              <a:ext cx="278295" cy="265043"/>
            </a:xfrm>
            <a:prstGeom prst="ellipse">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39" name="Oval 38">
              <a:extLst>
                <a:ext uri="{FF2B5EF4-FFF2-40B4-BE49-F238E27FC236}">
                  <a16:creationId xmlns:a16="http://schemas.microsoft.com/office/drawing/2014/main" id="{47FAE059-CE82-AA5A-3C02-A60614E0D60F}"/>
                </a:ext>
              </a:extLst>
            </p:cNvPr>
            <p:cNvSpPr/>
            <p:nvPr/>
          </p:nvSpPr>
          <p:spPr>
            <a:xfrm>
              <a:off x="3763625" y="2414571"/>
              <a:ext cx="278295" cy="265043"/>
            </a:xfrm>
            <a:prstGeom prst="ellipse">
              <a:avLst/>
            </a:prstGeom>
            <a:solidFill>
              <a:srgbClr val="C0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40" name="Straight Arrow Connector 39">
              <a:extLst>
                <a:ext uri="{FF2B5EF4-FFF2-40B4-BE49-F238E27FC236}">
                  <a16:creationId xmlns:a16="http://schemas.microsoft.com/office/drawing/2014/main" id="{ED07C005-432D-56C4-7077-B0E01025F6D0}"/>
                </a:ext>
              </a:extLst>
            </p:cNvPr>
            <p:cNvCxnSpPr>
              <a:cxnSpLocks/>
            </p:cNvCxnSpPr>
            <p:nvPr/>
          </p:nvCxnSpPr>
          <p:spPr>
            <a:xfrm flipH="1">
              <a:off x="4320975" y="2109769"/>
              <a:ext cx="5484" cy="135420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83552E6C-49BA-DD0B-1537-31D2D1EA4DF4}"/>
                </a:ext>
              </a:extLst>
            </p:cNvPr>
            <p:cNvCxnSpPr>
              <a:cxnSpLocks/>
            </p:cNvCxnSpPr>
            <p:nvPr/>
          </p:nvCxnSpPr>
          <p:spPr>
            <a:xfrm flipH="1">
              <a:off x="3929518" y="2095024"/>
              <a:ext cx="278294" cy="307798"/>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A8899EA-A3BA-6787-7674-0D2F477E3F81}"/>
                </a:ext>
              </a:extLst>
            </p:cNvPr>
            <p:cNvCxnSpPr>
              <a:cxnSpLocks/>
            </p:cNvCxnSpPr>
            <p:nvPr/>
          </p:nvCxnSpPr>
          <p:spPr>
            <a:xfrm>
              <a:off x="3856397" y="2740045"/>
              <a:ext cx="0" cy="25147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B8DF8BF9-2E93-E546-36AD-ABD1448675CB}"/>
                </a:ext>
              </a:extLst>
            </p:cNvPr>
            <p:cNvSpPr txBox="1"/>
            <p:nvPr/>
          </p:nvSpPr>
          <p:spPr>
            <a:xfrm>
              <a:off x="3145815" y="2003275"/>
              <a:ext cx="872901" cy="350865"/>
            </a:xfrm>
            <a:prstGeom prst="rect">
              <a:avLst/>
            </a:prstGeom>
            <a:noFill/>
          </p:spPr>
          <p:txBody>
            <a:bodyPr wrap="square" lIns="118872" tIns="91440" rIns="118872" bIns="91440" rtlCol="0" anchor="ctr" anchorCtr="0">
              <a:spAutoFit/>
            </a:bodyPr>
            <a:lstStyle/>
            <a:p>
              <a:pPr algn="l">
                <a:lnSpc>
                  <a:spcPct val="90000"/>
                </a:lnSpc>
              </a:pPr>
              <a:r>
                <a:rPr lang="en-US" sz="1200" b="1" dirty="0"/>
                <a:t>  feature  </a:t>
              </a:r>
            </a:p>
          </p:txBody>
        </p:sp>
        <p:sp>
          <p:nvSpPr>
            <p:cNvPr id="44" name="Oval 43">
              <a:extLst>
                <a:ext uri="{FF2B5EF4-FFF2-40B4-BE49-F238E27FC236}">
                  <a16:creationId xmlns:a16="http://schemas.microsoft.com/office/drawing/2014/main" id="{F9AE2BCF-51F0-8578-3401-AE73FAA7E1B6}"/>
                </a:ext>
              </a:extLst>
            </p:cNvPr>
            <p:cNvSpPr/>
            <p:nvPr/>
          </p:nvSpPr>
          <p:spPr>
            <a:xfrm>
              <a:off x="3740421" y="3029254"/>
              <a:ext cx="278295" cy="265043"/>
            </a:xfrm>
            <a:prstGeom prst="ellipse">
              <a:avLst/>
            </a:prstGeom>
            <a:solidFill>
              <a:srgbClr val="C0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45" name="Straight Arrow Connector 44">
              <a:extLst>
                <a:ext uri="{FF2B5EF4-FFF2-40B4-BE49-F238E27FC236}">
                  <a16:creationId xmlns:a16="http://schemas.microsoft.com/office/drawing/2014/main" id="{2C47FC5C-AF20-D5F1-68F6-064503C23C94}"/>
                </a:ext>
              </a:extLst>
            </p:cNvPr>
            <p:cNvCxnSpPr>
              <a:cxnSpLocks/>
            </p:cNvCxnSpPr>
            <p:nvPr/>
          </p:nvCxnSpPr>
          <p:spPr>
            <a:xfrm>
              <a:off x="4505736" y="2020951"/>
              <a:ext cx="846551" cy="71909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002E09D1-C127-7616-9D32-88BAC2778A37}"/>
                </a:ext>
              </a:extLst>
            </p:cNvPr>
            <p:cNvCxnSpPr>
              <a:cxnSpLocks/>
            </p:cNvCxnSpPr>
            <p:nvPr/>
          </p:nvCxnSpPr>
          <p:spPr>
            <a:xfrm>
              <a:off x="5491434" y="1792508"/>
              <a:ext cx="0" cy="88710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5BB62EF1-E92F-9CFD-7874-10FC8DB93D3E}"/>
                </a:ext>
              </a:extLst>
            </p:cNvPr>
            <p:cNvSpPr/>
            <p:nvPr/>
          </p:nvSpPr>
          <p:spPr>
            <a:xfrm>
              <a:off x="5342911" y="2700746"/>
              <a:ext cx="278295" cy="265043"/>
            </a:xfrm>
            <a:prstGeom prst="ellipse">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48" name="Straight Arrow Connector 47">
              <a:extLst>
                <a:ext uri="{FF2B5EF4-FFF2-40B4-BE49-F238E27FC236}">
                  <a16:creationId xmlns:a16="http://schemas.microsoft.com/office/drawing/2014/main" id="{E750F345-3458-716F-9E03-81A39D469E6C}"/>
                </a:ext>
              </a:extLst>
            </p:cNvPr>
            <p:cNvCxnSpPr>
              <a:cxnSpLocks/>
            </p:cNvCxnSpPr>
            <p:nvPr/>
          </p:nvCxnSpPr>
          <p:spPr>
            <a:xfrm>
              <a:off x="6721707" y="1792508"/>
              <a:ext cx="0" cy="1462834"/>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7E877F22-3893-EF58-04EA-371D999F839D}"/>
                </a:ext>
              </a:extLst>
            </p:cNvPr>
            <p:cNvSpPr txBox="1"/>
            <p:nvPr/>
          </p:nvSpPr>
          <p:spPr>
            <a:xfrm rot="2404259">
              <a:off x="4620011" y="2101198"/>
              <a:ext cx="863636" cy="350865"/>
            </a:xfrm>
            <a:prstGeom prst="rect">
              <a:avLst/>
            </a:prstGeom>
            <a:noFill/>
          </p:spPr>
          <p:txBody>
            <a:bodyPr wrap="square" lIns="118872" tIns="91440" rIns="118872" bIns="91440" rtlCol="0" anchor="ctr" anchorCtr="0">
              <a:spAutoFit/>
            </a:bodyPr>
            <a:lstStyle/>
            <a:p>
              <a:pPr algn="l">
                <a:lnSpc>
                  <a:spcPct val="90000"/>
                </a:lnSpc>
              </a:pPr>
              <a:r>
                <a:rPr lang="en-US" sz="1200" b="1" dirty="0"/>
                <a:t> deploy</a:t>
              </a:r>
            </a:p>
          </p:txBody>
        </p:sp>
        <p:cxnSp>
          <p:nvCxnSpPr>
            <p:cNvPr id="50" name="Straight Arrow Connector 49">
              <a:extLst>
                <a:ext uri="{FF2B5EF4-FFF2-40B4-BE49-F238E27FC236}">
                  <a16:creationId xmlns:a16="http://schemas.microsoft.com/office/drawing/2014/main" id="{F057CC73-6F38-DEEE-F820-000FAEB81524}"/>
                </a:ext>
              </a:extLst>
            </p:cNvPr>
            <p:cNvCxnSpPr>
              <a:cxnSpLocks/>
            </p:cNvCxnSpPr>
            <p:nvPr/>
          </p:nvCxnSpPr>
          <p:spPr>
            <a:xfrm>
              <a:off x="5687332" y="2927741"/>
              <a:ext cx="878373" cy="40813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B0D44120-7EA5-05AE-C1BF-AFDC51E7BB98}"/>
                </a:ext>
              </a:extLst>
            </p:cNvPr>
            <p:cNvSpPr txBox="1"/>
            <p:nvPr/>
          </p:nvSpPr>
          <p:spPr>
            <a:xfrm rot="1373682">
              <a:off x="5779200" y="2816092"/>
              <a:ext cx="863636" cy="350865"/>
            </a:xfrm>
            <a:prstGeom prst="rect">
              <a:avLst/>
            </a:prstGeom>
            <a:noFill/>
          </p:spPr>
          <p:txBody>
            <a:bodyPr wrap="square" lIns="118872" tIns="91440" rIns="118872" bIns="91440" rtlCol="0" anchor="ctr" anchorCtr="0">
              <a:spAutoFit/>
            </a:bodyPr>
            <a:lstStyle/>
            <a:p>
              <a:pPr algn="l">
                <a:lnSpc>
                  <a:spcPct val="90000"/>
                </a:lnSpc>
              </a:pPr>
              <a:r>
                <a:rPr lang="en-US" sz="1200" b="1" dirty="0"/>
                <a:t> deploy</a:t>
              </a:r>
            </a:p>
          </p:txBody>
        </p:sp>
        <p:sp>
          <p:nvSpPr>
            <p:cNvPr id="52" name="Oval 51">
              <a:extLst>
                <a:ext uri="{FF2B5EF4-FFF2-40B4-BE49-F238E27FC236}">
                  <a16:creationId xmlns:a16="http://schemas.microsoft.com/office/drawing/2014/main" id="{4AA69833-6FA6-A954-E3CE-7F480E34C2D7}"/>
                </a:ext>
              </a:extLst>
            </p:cNvPr>
            <p:cNvSpPr/>
            <p:nvPr/>
          </p:nvSpPr>
          <p:spPr>
            <a:xfrm>
              <a:off x="6582560" y="3289636"/>
              <a:ext cx="278295" cy="265043"/>
            </a:xfrm>
            <a:prstGeom prst="ellipse">
              <a:avLst/>
            </a:prstGeom>
            <a:solidFill>
              <a:srgbClr val="00206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53" name="Straight Arrow Connector 52">
              <a:extLst>
                <a:ext uri="{FF2B5EF4-FFF2-40B4-BE49-F238E27FC236}">
                  <a16:creationId xmlns:a16="http://schemas.microsoft.com/office/drawing/2014/main" id="{CF2BE768-5E9D-5859-D363-250D31D91384}"/>
                </a:ext>
              </a:extLst>
            </p:cNvPr>
            <p:cNvCxnSpPr>
              <a:cxnSpLocks/>
            </p:cNvCxnSpPr>
            <p:nvPr/>
          </p:nvCxnSpPr>
          <p:spPr>
            <a:xfrm>
              <a:off x="3978444" y="3357591"/>
              <a:ext cx="208724" cy="212767"/>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55341CD2-30F8-0F2E-BE4C-F8A168D8BB70}"/>
                </a:ext>
              </a:extLst>
            </p:cNvPr>
            <p:cNvCxnSpPr>
              <a:cxnSpLocks/>
            </p:cNvCxnSpPr>
            <p:nvPr/>
          </p:nvCxnSpPr>
          <p:spPr>
            <a:xfrm flipH="1">
              <a:off x="5478698" y="3020001"/>
              <a:ext cx="12735" cy="130158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Oval 54">
              <a:extLst>
                <a:ext uri="{FF2B5EF4-FFF2-40B4-BE49-F238E27FC236}">
                  <a16:creationId xmlns:a16="http://schemas.microsoft.com/office/drawing/2014/main" id="{52360BC5-B685-F5CD-4BE1-A24C94DBC246}"/>
                </a:ext>
              </a:extLst>
            </p:cNvPr>
            <p:cNvSpPr/>
            <p:nvPr/>
          </p:nvSpPr>
          <p:spPr>
            <a:xfrm>
              <a:off x="5314769" y="4376994"/>
              <a:ext cx="278295" cy="265043"/>
            </a:xfrm>
            <a:prstGeom prst="ellipse">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56" name="TextBox 55">
              <a:extLst>
                <a:ext uri="{FF2B5EF4-FFF2-40B4-BE49-F238E27FC236}">
                  <a16:creationId xmlns:a16="http://schemas.microsoft.com/office/drawing/2014/main" id="{B5002DA0-9B7B-D71D-090B-8013218D7F9D}"/>
                </a:ext>
              </a:extLst>
            </p:cNvPr>
            <p:cNvSpPr txBox="1"/>
            <p:nvPr/>
          </p:nvSpPr>
          <p:spPr>
            <a:xfrm rot="2423000">
              <a:off x="4494169" y="3779246"/>
              <a:ext cx="863636" cy="350865"/>
            </a:xfrm>
            <a:prstGeom prst="rect">
              <a:avLst/>
            </a:prstGeom>
            <a:noFill/>
          </p:spPr>
          <p:txBody>
            <a:bodyPr wrap="square" lIns="118872" tIns="91440" rIns="118872" bIns="91440" rtlCol="0" anchor="ctr" anchorCtr="0">
              <a:spAutoFit/>
            </a:bodyPr>
            <a:lstStyle/>
            <a:p>
              <a:pPr algn="l">
                <a:lnSpc>
                  <a:spcPct val="90000"/>
                </a:lnSpc>
              </a:pPr>
              <a:r>
                <a:rPr lang="en-US" sz="1200" b="1" dirty="0"/>
                <a:t> deploy</a:t>
              </a:r>
            </a:p>
          </p:txBody>
        </p:sp>
        <p:cxnSp>
          <p:nvCxnSpPr>
            <p:cNvPr id="57" name="Straight Arrow Connector 56">
              <a:extLst>
                <a:ext uri="{FF2B5EF4-FFF2-40B4-BE49-F238E27FC236}">
                  <a16:creationId xmlns:a16="http://schemas.microsoft.com/office/drawing/2014/main" id="{5320F324-7C72-EE84-3EBD-1D19D2174E18}"/>
                </a:ext>
              </a:extLst>
            </p:cNvPr>
            <p:cNvCxnSpPr>
              <a:cxnSpLocks/>
            </p:cNvCxnSpPr>
            <p:nvPr/>
          </p:nvCxnSpPr>
          <p:spPr>
            <a:xfrm>
              <a:off x="4437761" y="3740871"/>
              <a:ext cx="856754" cy="721955"/>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0F0B0174-1F17-B406-5762-9A969109DF4A}"/>
                </a:ext>
              </a:extLst>
            </p:cNvPr>
            <p:cNvCxnSpPr>
              <a:cxnSpLocks/>
            </p:cNvCxnSpPr>
            <p:nvPr/>
          </p:nvCxnSpPr>
          <p:spPr>
            <a:xfrm>
              <a:off x="4323469" y="3849193"/>
              <a:ext cx="0" cy="53197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AC61332A-5866-7C43-BB9D-984D6A4C9316}"/>
                </a:ext>
              </a:extLst>
            </p:cNvPr>
            <p:cNvCxnSpPr>
              <a:cxnSpLocks/>
            </p:cNvCxnSpPr>
            <p:nvPr/>
          </p:nvCxnSpPr>
          <p:spPr>
            <a:xfrm>
              <a:off x="5613318" y="4580158"/>
              <a:ext cx="953924" cy="32478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A3B01272-60CD-DBA3-1AFC-633B7C4723B9}"/>
                </a:ext>
              </a:extLst>
            </p:cNvPr>
            <p:cNvSpPr txBox="1"/>
            <p:nvPr/>
          </p:nvSpPr>
          <p:spPr>
            <a:xfrm rot="1009219">
              <a:off x="5692969" y="4416395"/>
              <a:ext cx="863636" cy="350865"/>
            </a:xfrm>
            <a:prstGeom prst="rect">
              <a:avLst/>
            </a:prstGeom>
            <a:noFill/>
          </p:spPr>
          <p:txBody>
            <a:bodyPr wrap="square" lIns="118872" tIns="91440" rIns="118872" bIns="91440" rtlCol="0" anchor="ctr" anchorCtr="0">
              <a:spAutoFit/>
            </a:bodyPr>
            <a:lstStyle/>
            <a:p>
              <a:pPr algn="l">
                <a:lnSpc>
                  <a:spcPct val="90000"/>
                </a:lnSpc>
              </a:pPr>
              <a:r>
                <a:rPr lang="en-US" sz="1200" b="1" dirty="0"/>
                <a:t> deploy</a:t>
              </a:r>
            </a:p>
          </p:txBody>
        </p:sp>
        <p:sp>
          <p:nvSpPr>
            <p:cNvPr id="61" name="Oval 60">
              <a:extLst>
                <a:ext uri="{FF2B5EF4-FFF2-40B4-BE49-F238E27FC236}">
                  <a16:creationId xmlns:a16="http://schemas.microsoft.com/office/drawing/2014/main" id="{F7FB7372-7A61-6644-995B-76CCC00845B3}"/>
                </a:ext>
              </a:extLst>
            </p:cNvPr>
            <p:cNvSpPr/>
            <p:nvPr/>
          </p:nvSpPr>
          <p:spPr>
            <a:xfrm>
              <a:off x="6582560" y="4742551"/>
              <a:ext cx="278295" cy="265043"/>
            </a:xfrm>
            <a:prstGeom prst="ellipse">
              <a:avLst/>
            </a:prstGeom>
            <a:solidFill>
              <a:srgbClr val="00206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62" name="Oval 61">
              <a:extLst>
                <a:ext uri="{FF2B5EF4-FFF2-40B4-BE49-F238E27FC236}">
                  <a16:creationId xmlns:a16="http://schemas.microsoft.com/office/drawing/2014/main" id="{43677831-1A22-F73C-DD17-8803CD379FD1}"/>
                </a:ext>
              </a:extLst>
            </p:cNvPr>
            <p:cNvSpPr/>
            <p:nvPr/>
          </p:nvSpPr>
          <p:spPr>
            <a:xfrm>
              <a:off x="4184322" y="3487661"/>
              <a:ext cx="278295" cy="265043"/>
            </a:xfrm>
            <a:prstGeom prst="ellipse">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63" name="Straight Arrow Connector 62">
              <a:extLst>
                <a:ext uri="{FF2B5EF4-FFF2-40B4-BE49-F238E27FC236}">
                  <a16:creationId xmlns:a16="http://schemas.microsoft.com/office/drawing/2014/main" id="{7593771C-49CC-9C51-1617-63193D38D6FE}"/>
                </a:ext>
              </a:extLst>
            </p:cNvPr>
            <p:cNvCxnSpPr>
              <a:cxnSpLocks/>
              <a:endCxn id="61" idx="0"/>
            </p:cNvCxnSpPr>
            <p:nvPr/>
          </p:nvCxnSpPr>
          <p:spPr>
            <a:xfrm>
              <a:off x="6721707" y="3683041"/>
              <a:ext cx="1" cy="105951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128595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AD05A-6C93-8845-BA24-E011CCDF87C2}"/>
              </a:ext>
            </a:extLst>
          </p:cNvPr>
          <p:cNvSpPr>
            <a:spLocks noGrp="1"/>
          </p:cNvSpPr>
          <p:nvPr>
            <p:ph type="title"/>
          </p:nvPr>
        </p:nvSpPr>
        <p:spPr/>
        <p:txBody>
          <a:bodyPr/>
          <a:lstStyle/>
          <a:p>
            <a:r>
              <a:rPr lang="en-US" dirty="0"/>
              <a:t>Guidelines for establishing a Git Workflow</a:t>
            </a:r>
          </a:p>
        </p:txBody>
      </p:sp>
      <p:sp>
        <p:nvSpPr>
          <p:cNvPr id="3" name="Content Placeholder 2">
            <a:extLst>
              <a:ext uri="{FF2B5EF4-FFF2-40B4-BE49-F238E27FC236}">
                <a16:creationId xmlns:a16="http://schemas.microsoft.com/office/drawing/2014/main" id="{F2C1C2A6-F586-9A4C-B246-CEFD0831BBF5}"/>
              </a:ext>
            </a:extLst>
          </p:cNvPr>
          <p:cNvSpPr>
            <a:spLocks noGrp="1"/>
          </p:cNvSpPr>
          <p:nvPr>
            <p:ph idx="1"/>
          </p:nvPr>
        </p:nvSpPr>
        <p:spPr>
          <a:xfrm>
            <a:off x="365760" y="1292515"/>
            <a:ext cx="10353822" cy="4047778"/>
          </a:xfrm>
        </p:spPr>
        <p:txBody>
          <a:bodyPr/>
          <a:lstStyle/>
          <a:p>
            <a:r>
              <a:rPr lang="en-US" dirty="0"/>
              <a:t>Communicating it to your collaborators</a:t>
            </a:r>
          </a:p>
          <a:p>
            <a:pPr lvl="1"/>
            <a:r>
              <a:rPr lang="en-US" dirty="0"/>
              <a:t>Include workflow in Contributing Guide</a:t>
            </a:r>
          </a:p>
          <a:p>
            <a:pPr lvl="1"/>
            <a:r>
              <a:rPr lang="en-US" dirty="0"/>
              <a:t>Establish conventions for branch naming (issues, major/minor versions)</a:t>
            </a:r>
          </a:p>
          <a:p>
            <a:r>
              <a:rPr lang="en-US" dirty="0"/>
              <a:t>Enforce workflow</a:t>
            </a:r>
          </a:p>
          <a:p>
            <a:pPr lvl="1"/>
            <a:r>
              <a:rPr lang="en-US" dirty="0"/>
              <a:t>Branch protections</a:t>
            </a:r>
          </a:p>
          <a:p>
            <a:pPr lvl="1"/>
            <a:r>
              <a:rPr lang="en-US" dirty="0"/>
              <a:t>Limiting who can push/merge</a:t>
            </a:r>
          </a:p>
          <a:p>
            <a:pPr lvl="1"/>
            <a:r>
              <a:rPr lang="en-US" dirty="0"/>
              <a:t>Testing &amp; review requirements</a:t>
            </a:r>
          </a:p>
          <a:p>
            <a:r>
              <a:rPr lang="en-US" sz="2200" b="1" dirty="0"/>
              <a:t>Adopt what is good for your team</a:t>
            </a:r>
          </a:p>
          <a:p>
            <a:pPr lvl="1"/>
            <a:r>
              <a:rPr lang="en-US" sz="1800" dirty="0"/>
              <a:t>Consider team culture and project challenges</a:t>
            </a:r>
          </a:p>
          <a:p>
            <a:pPr lvl="1"/>
            <a:r>
              <a:rPr lang="en-US" sz="1800" dirty="0"/>
              <a:t>Assess what is and isn’t feasible/acceptable</a:t>
            </a:r>
          </a:p>
          <a:p>
            <a:pPr lvl="1"/>
            <a:r>
              <a:rPr lang="en-US" sz="1800" b="1" dirty="0"/>
              <a:t>Start with simplest </a:t>
            </a:r>
            <a:r>
              <a:rPr lang="en-US" sz="1800" dirty="0"/>
              <a:t>and add complexity where and when necessary</a:t>
            </a:r>
          </a:p>
        </p:txBody>
      </p:sp>
    </p:spTree>
    <p:extLst>
      <p:ext uri="{BB962C8B-B14F-4D97-AF65-F5344CB8AC3E}">
        <p14:creationId xmlns:p14="http://schemas.microsoft.com/office/powerpoint/2010/main" val="5715177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510909"/>
          </a:xfrm>
        </p:spPr>
        <p:txBody>
          <a:bodyPr/>
          <a:lstStyle/>
          <a:p>
            <a:r>
              <a:rPr lang="en-US" dirty="0">
                <a:uFillTx/>
              </a:rPr>
              <a:t>Using Agile for Scientific Software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510909"/>
          </a:xfrm>
        </p:spPr>
        <p:txBody>
          <a:bodyPr/>
          <a:lstStyle/>
          <a:p>
            <a:r>
              <a:rPr lang="en-US" dirty="0">
                <a:uFillTx/>
              </a:rPr>
              <a:t>Why Agile?</a:t>
            </a:r>
          </a:p>
        </p:txBody>
      </p:sp>
      <p:sp>
        <p:nvSpPr>
          <p:cNvPr id="3" name="Content Placeholder 2"/>
          <p:cNvSpPr>
            <a:spLocks noGrp="1"/>
          </p:cNvSpPr>
          <p:nvPr>
            <p:ph idx="1"/>
          </p:nvPr>
        </p:nvSpPr>
        <p:spPr>
          <a:xfrm>
            <a:off x="368424" y="834836"/>
            <a:ext cx="11369809" cy="4047778"/>
          </a:xfrm>
        </p:spPr>
        <p:txBody>
          <a:bodyPr/>
          <a:lstStyle/>
          <a:p>
            <a:pPr marL="0" indent="0">
              <a:buNone/>
            </a:pPr>
            <a:endParaRPr lang="en-US" dirty="0"/>
          </a:p>
          <a:p>
            <a:r>
              <a:rPr lang="en-US" dirty="0"/>
              <a:t>Fits the research experience better than heavier-weight approaches</a:t>
            </a:r>
          </a:p>
          <a:p>
            <a:pPr lvl="1"/>
            <a:r>
              <a:rPr lang="en-US" dirty="0"/>
              <a:t>Aligns more naturally with how scientific progress is made</a:t>
            </a:r>
          </a:p>
          <a:p>
            <a:r>
              <a:rPr lang="en-US" dirty="0"/>
              <a:t>Well-suited for scientific software efforts (when tailored correctly)</a:t>
            </a:r>
          </a:p>
          <a:p>
            <a:pPr lvl="1"/>
            <a:r>
              <a:rPr lang="en-US" dirty="0"/>
              <a:t>Works well for small teams</a:t>
            </a:r>
          </a:p>
          <a:p>
            <a:pPr lvl="1"/>
            <a:r>
              <a:rPr lang="en-US" dirty="0">
                <a:uFillTx/>
              </a:rPr>
              <a:t>Provides meaningful, beneficial structure that promotes</a:t>
            </a:r>
          </a:p>
          <a:p>
            <a:pPr lvl="2"/>
            <a:r>
              <a:rPr lang="en-US" dirty="0">
                <a:uFillTx/>
              </a:rPr>
              <a:t>Productivity</a:t>
            </a:r>
          </a:p>
          <a:p>
            <a:pPr lvl="2"/>
            <a:r>
              <a:rPr lang="en-US" dirty="0">
                <a:uFillTx/>
              </a:rPr>
              <a:t>Productization</a:t>
            </a:r>
          </a:p>
          <a:p>
            <a:pPr lvl="2"/>
            <a:r>
              <a:rPr lang="en-US" dirty="0">
                <a:uFillTx/>
              </a:rPr>
              <a:t>Sustainability</a:t>
            </a:r>
          </a:p>
          <a:p>
            <a:pPr lvl="2"/>
            <a:r>
              <a:rPr lang="en-US" dirty="0">
                <a:uFillTx/>
              </a:rPr>
              <a:t>Flexibility in requirements</a:t>
            </a:r>
          </a:p>
          <a:p>
            <a:pPr lvl="2"/>
            <a:r>
              <a:rPr lang="en-US" dirty="0">
                <a:uFillTx/>
              </a:rPr>
              <a:t>Communication</a:t>
            </a:r>
          </a:p>
        </p:txBody>
      </p:sp>
    </p:spTree>
    <p:extLst>
      <p:ext uri="{BB962C8B-B14F-4D97-AF65-F5344CB8AC3E}">
        <p14:creationId xmlns:p14="http://schemas.microsoft.com/office/powerpoint/2010/main" val="18002233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What is Agile?</a:t>
            </a:r>
          </a:p>
        </p:txBody>
      </p:sp>
      <p:sp>
        <p:nvSpPr>
          <p:cNvPr id="3" name="Content Placeholder 2"/>
          <p:cNvSpPr>
            <a:spLocks noGrp="1"/>
          </p:cNvSpPr>
          <p:nvPr>
            <p:ph idx="1"/>
          </p:nvPr>
        </p:nvSpPr>
        <p:spPr>
          <a:xfrm>
            <a:off x="365760" y="1250472"/>
            <a:ext cx="11369809" cy="4047778"/>
          </a:xfrm>
        </p:spPr>
        <p:txBody>
          <a:bodyPr/>
          <a:lstStyle/>
          <a:p>
            <a:r>
              <a:rPr lang="en-US" dirty="0">
                <a:uFillTx/>
              </a:rPr>
              <a:t>Agile is not a software development lifecycle model</a:t>
            </a:r>
          </a:p>
          <a:p>
            <a:r>
              <a:rPr lang="en-US" dirty="0">
                <a:uFillTx/>
              </a:rPr>
              <a:t>Some “common misconceptions” about agile</a:t>
            </a:r>
          </a:p>
          <a:p>
            <a:pPr lvl="1"/>
            <a:r>
              <a:rPr lang="en-US" dirty="0">
                <a:uFillTx/>
              </a:rPr>
              <a:t>I don’t write documentation</a:t>
            </a:r>
          </a:p>
          <a:p>
            <a:pPr lvl="1"/>
            <a:r>
              <a:rPr lang="en-US" dirty="0">
                <a:uFillTx/>
              </a:rPr>
              <a:t>I don’t do formal requirements, design, or really test…</a:t>
            </a:r>
          </a:p>
          <a:p>
            <a:r>
              <a:rPr lang="en-US" dirty="0">
                <a:uFillTx/>
              </a:rPr>
              <a:t>Agile is not an excuse to do sloppy work</a:t>
            </a:r>
          </a:p>
          <a:p>
            <a:r>
              <a:rPr lang="en-US" dirty="0">
                <a:uFillTx/>
              </a:rPr>
              <a:t>Some people consider agile to be synonymous with Scrum</a:t>
            </a:r>
          </a:p>
          <a:p>
            <a:pPr lvl="1"/>
            <a:r>
              <a:rPr lang="en-US" dirty="0">
                <a:uFillTx/>
              </a:rPr>
              <a:t>From Atlassian: Scrum is a framework that helps teams work together</a:t>
            </a:r>
          </a:p>
          <a:p>
            <a:pPr lvl="1"/>
            <a:r>
              <a:rPr lang="en-US" dirty="0">
                <a:uFillTx/>
              </a:rPr>
              <a:t>Scrum is Agile, Agile is not (only) Scrum</a:t>
            </a:r>
          </a:p>
          <a:p>
            <a:pPr lvl="1"/>
            <a:r>
              <a:rPr lang="en-US" dirty="0">
                <a:uFillTx/>
              </a:rPr>
              <a:t>A square is a rectangle, not all rectangles are squares</a:t>
            </a:r>
          </a:p>
          <a:p>
            <a:pPr lvl="1"/>
            <a:r>
              <a:rPr lang="en-US" dirty="0">
                <a:uFillTx/>
              </a:rPr>
              <a:t>Agile is not Kanban either</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What is Agile?</a:t>
            </a:r>
          </a:p>
        </p:txBody>
      </p:sp>
      <p:pic>
        <p:nvPicPr>
          <p:cNvPr id="5" name="Content Placeholder 4"/>
          <p:cNvPicPr>
            <a:picLocks noGrp="1" noChangeAspect="1"/>
          </p:cNvPicPr>
          <p:nvPr>
            <p:ph idx="1"/>
          </p:nvPr>
        </p:nvPicPr>
        <p:blipFill>
          <a:blip r:embed="rId3"/>
          <a:stretch>
            <a:fillRect/>
          </a:stretch>
        </p:blipFill>
        <p:spPr>
          <a:xfrm>
            <a:off x="2046849" y="1369675"/>
            <a:ext cx="8142180" cy="5382485"/>
          </a:xfrm>
        </p:spPr>
      </p:pic>
      <p:sp>
        <p:nvSpPr>
          <p:cNvPr id="6" name="TextBox 5"/>
          <p:cNvSpPr txBox="1">
            <a:spLocks/>
          </p:cNvSpPr>
          <p:nvPr/>
        </p:nvSpPr>
        <p:spPr>
          <a:xfrm>
            <a:off x="4259879" y="814334"/>
            <a:ext cx="2973544" cy="369332"/>
          </a:xfrm>
          <a:prstGeom prst="rect">
            <a:avLst/>
          </a:prstGeom>
          <a:noFill/>
        </p:spPr>
        <p:txBody>
          <a:bodyPr wrap="square" rtlCol="0">
            <a:spAutoFit/>
          </a:bodyPr>
          <a:lstStyle/>
          <a:p>
            <a:pPr algn="ctr">
              <a:lnSpc>
                <a:spcPct val="90000"/>
              </a:lnSpc>
            </a:pPr>
            <a:r>
              <a:rPr lang="en-US" sz="2000" dirty="0">
                <a:uFillTx/>
                <a:hlinkClick r:id="rId4"/>
              </a:rPr>
              <a:t>http://</a:t>
            </a:r>
            <a:r>
              <a:rPr lang="en-US" sz="2000" dirty="0" err="1">
                <a:uFillTx/>
                <a:hlinkClick r:id="rId4"/>
              </a:rPr>
              <a:t>agilemanifesto.org</a:t>
            </a:r>
            <a:r>
              <a:rPr lang="en-US" sz="2000" dirty="0">
                <a:uFillTx/>
                <a:hlinkClick r:id="rId4"/>
              </a:rPr>
              <a:t>/</a:t>
            </a:r>
            <a:endParaRPr lang="en-US" sz="2000" dirty="0">
              <a:uFillTx/>
            </a:endParaRPr>
          </a:p>
        </p:txBody>
      </p:sp>
      <p:sp>
        <p:nvSpPr>
          <p:cNvPr id="7" name="Frame 6"/>
          <p:cNvSpPr>
            <a:spLocks/>
          </p:cNvSpPr>
          <p:nvPr/>
        </p:nvSpPr>
        <p:spPr>
          <a:xfrm>
            <a:off x="4246049" y="4298781"/>
            <a:ext cx="3730543" cy="576775"/>
          </a:xfrm>
          <a:prstGeom prst="frame">
            <a:avLst/>
          </a:prstGeom>
          <a:solidFill>
            <a:srgbClr val="FF0000"/>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endParaRPr lang="en-US" dirty="0">
              <a:solidFill>
                <a:schemeClr val="tx1"/>
              </a:solidFill>
              <a:uFillTx/>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409507" y="1112295"/>
            <a:ext cx="11369809" cy="1079582"/>
          </a:xfrm>
        </p:spPr>
        <p:txBody>
          <a:bodyPr/>
          <a:lstStyle/>
          <a:p>
            <a:r>
              <a:rPr lang="en-US" dirty="0">
                <a:solidFill>
                  <a:srgbClr val="000000"/>
                </a:solidFill>
              </a:rPr>
              <a:t>Why Develop Software Collaboratively?</a:t>
            </a:r>
          </a:p>
          <a:p>
            <a:r>
              <a:rPr lang="en-US" dirty="0">
                <a:solidFill>
                  <a:srgbClr val="000000"/>
                </a:solidFill>
              </a:rPr>
              <a:t>Tools</a:t>
            </a:r>
          </a:p>
          <a:p>
            <a:r>
              <a:rPr lang="en-US" dirty="0">
                <a:solidFill>
                  <a:srgbClr val="000000"/>
                </a:solidFill>
              </a:rPr>
              <a:t>Version Control - Using Git</a:t>
            </a:r>
          </a:p>
          <a:p>
            <a:r>
              <a:rPr lang="en-US" dirty="0">
                <a:solidFill>
                  <a:srgbClr val="000000"/>
                </a:solidFill>
              </a:rPr>
              <a:t>Git Workflows</a:t>
            </a:r>
          </a:p>
          <a:p>
            <a:r>
              <a:rPr lang="en-US" dirty="0">
                <a:solidFill>
                  <a:srgbClr val="000000"/>
                </a:solidFill>
              </a:rPr>
              <a:t>Using Agile for Scientific Software</a:t>
            </a:r>
          </a:p>
          <a:p>
            <a:r>
              <a:rPr lang="en-US" dirty="0">
                <a:solidFill>
                  <a:srgbClr val="000000"/>
                </a:solidFill>
              </a:rPr>
              <a:t>Kanban</a:t>
            </a:r>
          </a:p>
          <a:p>
            <a:r>
              <a:rPr lang="en-US" dirty="0">
                <a:solidFill>
                  <a:srgbClr val="000000"/>
                </a:solidFill>
              </a:rPr>
              <a:t>Code Review</a:t>
            </a:r>
          </a:p>
          <a:p>
            <a:r>
              <a:rPr lang="en-US" dirty="0">
                <a:solidFill>
                  <a:srgbClr val="000000"/>
                </a:solidFill>
              </a:rPr>
              <a:t>Software Licensing</a:t>
            </a:r>
          </a:p>
          <a:p>
            <a:r>
              <a:rPr lang="en-US" dirty="0"/>
              <a:t>Extra Slides – Git Workflows from CSE projects</a:t>
            </a:r>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sz="2400" i="0" u="none" strike="noStrike" dirty="0">
              <a:solidFill>
                <a:srgbClr val="000000"/>
              </a:solidFill>
              <a:effectLst/>
              <a:latin typeface="Arial" panose="020B0604020202020204" pitchFamily="34" charset="0"/>
            </a:endParaRPr>
          </a:p>
          <a:p>
            <a:endParaRPr lang="en-US" sz="2400" i="0" u="none" strike="noStrike" dirty="0">
              <a:solidFill>
                <a:srgbClr val="000000"/>
              </a:solidFill>
              <a:effectLst/>
              <a:latin typeface="Arial" panose="020B0604020202020204" pitchFamily="34" charset="0"/>
            </a:endParaRPr>
          </a:p>
          <a:p>
            <a:endParaRPr lang="en-US"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2050203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Getting Started with Agile</a:t>
            </a:r>
          </a:p>
        </p:txBody>
      </p:sp>
      <p:sp>
        <p:nvSpPr>
          <p:cNvPr id="3" name="Content Placeholder 2"/>
          <p:cNvSpPr>
            <a:spLocks noGrp="1"/>
          </p:cNvSpPr>
          <p:nvPr>
            <p:ph idx="1"/>
          </p:nvPr>
        </p:nvSpPr>
        <p:spPr/>
        <p:txBody>
          <a:bodyPr/>
          <a:lstStyle/>
          <a:p>
            <a:r>
              <a:rPr lang="en-US" dirty="0">
                <a:uFillTx/>
              </a:rPr>
              <a:t>Agile principles are not hard and fast rules</a:t>
            </a:r>
          </a:p>
          <a:p>
            <a:r>
              <a:rPr lang="en-US" dirty="0">
                <a:uFillTx/>
              </a:rPr>
              <a:t>Try adopting a few Agile practices</a:t>
            </a:r>
          </a:p>
          <a:p>
            <a:pPr lvl="1"/>
            <a:r>
              <a:rPr lang="en-US" dirty="0">
                <a:uFillTx/>
              </a:rPr>
              <a:t>Following a rigid, ill-fit framework usually leads to failure</a:t>
            </a:r>
          </a:p>
          <a:p>
            <a:endParaRPr lang="en-US" dirty="0">
              <a:uFillTx/>
            </a:endParaRPr>
          </a:p>
          <a:p>
            <a:r>
              <a:rPr lang="en-US" dirty="0">
                <a:uFillTx/>
              </a:rPr>
              <a:t>Kanban is a good starting framework</a:t>
            </a:r>
          </a:p>
          <a:p>
            <a:pPr lvl="1"/>
            <a:r>
              <a:rPr lang="en-US" dirty="0">
                <a:uFillTx/>
              </a:rPr>
              <a:t>Follow basic principles</a:t>
            </a:r>
          </a:p>
          <a:p>
            <a:pPr lvl="1"/>
            <a:r>
              <a:rPr lang="en-US" dirty="0"/>
              <a:t>A</a:t>
            </a:r>
            <a:r>
              <a:rPr lang="en-US" dirty="0">
                <a:uFillTx/>
              </a:rPr>
              <a:t>dd practices when advantageous</a:t>
            </a:r>
          </a:p>
          <a:p>
            <a:pPr lvl="1"/>
            <a:r>
              <a:rPr lang="en-US" dirty="0">
                <a:uFillTx/>
              </a:rPr>
              <a:t>Better than removing elements from Scrum</a:t>
            </a:r>
          </a:p>
        </p:txBody>
      </p:sp>
      <p:sp>
        <p:nvSpPr>
          <p:cNvPr id="4" name="TextBox 3"/>
          <p:cNvSpPr txBox="1">
            <a:spLocks/>
          </p:cNvSpPr>
          <p:nvPr/>
        </p:nvSpPr>
        <p:spPr>
          <a:xfrm rot="20146859">
            <a:off x="9587468" y="1818205"/>
            <a:ext cx="1933848" cy="923330"/>
          </a:xfrm>
          <a:prstGeom prst="rect">
            <a:avLst/>
          </a:prstGeom>
          <a:solidFill>
            <a:srgbClr val="FFFF00"/>
          </a:solidFill>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uFillTx/>
                <a:latin typeface="Comic Sans MS"/>
                <a:cs typeface="Comic Sans MS"/>
              </a:rPr>
              <a:t>Task: Have Eureka moment by Tuesday.</a:t>
            </a:r>
          </a:p>
        </p:txBody>
      </p:sp>
      <p:sp>
        <p:nvSpPr>
          <p:cNvPr id="5" name="TextBox 4"/>
          <p:cNvSpPr txBox="1">
            <a:spLocks/>
          </p:cNvSpPr>
          <p:nvPr/>
        </p:nvSpPr>
        <p:spPr>
          <a:xfrm>
            <a:off x="10084451" y="3432313"/>
            <a:ext cx="1074333" cy="424732"/>
          </a:xfrm>
          <a:prstGeom prst="rect">
            <a:avLst/>
          </a:prstGeom>
          <a:noFill/>
        </p:spPr>
        <p:txBody>
          <a:bodyPr wrap="none" rtlCol="0">
            <a:spAutoFit/>
          </a:bodyPr>
          <a:lstStyle/>
          <a:p>
            <a:pPr algn="ctr">
              <a:lnSpc>
                <a:spcPct val="90000"/>
              </a:lnSpc>
            </a:pPr>
            <a:r>
              <a:rPr lang="en-US" sz="2400" dirty="0">
                <a:uFillTx/>
              </a:rPr>
              <a:t>Scrum</a:t>
            </a:r>
          </a:p>
        </p:txBody>
      </p:sp>
      <p:cxnSp>
        <p:nvCxnSpPr>
          <p:cNvPr id="6" name="Straight Arrow Connector 5"/>
          <p:cNvCxnSpPr>
            <a:stCxn id="5" idx="0"/>
          </p:cNvCxnSpPr>
          <p:nvPr/>
        </p:nvCxnSpPr>
        <p:spPr>
          <a:xfrm flipH="1" flipV="1">
            <a:off x="10614991" y="2888974"/>
            <a:ext cx="6627" cy="5433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a:t>
            </a:r>
          </a:p>
        </p:txBody>
      </p:sp>
    </p:spTree>
    <p:extLst>
      <p:ext uri="{BB962C8B-B14F-4D97-AF65-F5344CB8AC3E}">
        <p14:creationId xmlns:p14="http://schemas.microsoft.com/office/powerpoint/2010/main" val="27029223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403" y="139632"/>
            <a:ext cx="11372473" cy="510909"/>
          </a:xfrm>
        </p:spPr>
        <p:txBody>
          <a:bodyPr/>
          <a:lstStyle/>
          <a:p>
            <a:r>
              <a:rPr lang="en-US" dirty="0">
                <a:uFillTx/>
              </a:rPr>
              <a:t>Basic Kanban</a:t>
            </a:r>
          </a:p>
        </p:txBody>
      </p:sp>
      <p:graphicFrame>
        <p:nvGraphicFramePr>
          <p:cNvPr id="5" name="Content Placeholder 4"/>
          <p:cNvGraphicFramePr>
            <a:graphicFrameLocks noGrp="1"/>
          </p:cNvGraphicFramePr>
          <p:nvPr>
            <p:ph idx="1"/>
          </p:nvPr>
        </p:nvGraphicFramePr>
        <p:xfrm>
          <a:off x="132523" y="619362"/>
          <a:ext cx="11847442" cy="3840480"/>
        </p:xfrm>
        <a:graphic>
          <a:graphicData uri="http://schemas.openxmlformats.org/drawingml/2006/table">
            <a:tbl>
              <a:tblPr firstRow="1" bandRow="1">
                <a:tableStyleId>{5C22544A-7EE6-4342-B048-85BDC9FD1C3A}</a:tableStyleId>
              </a:tblPr>
              <a:tblGrid>
                <a:gridCol w="2646680">
                  <a:extLst>
                    <a:ext uri="{9D8B030D-6E8A-4147-A177-3AD203B41FA5}">
                      <a16:colId xmlns:a16="http://schemas.microsoft.com/office/drawing/2014/main" val="20000"/>
                    </a:ext>
                  </a:extLst>
                </a:gridCol>
                <a:gridCol w="2627684">
                  <a:extLst>
                    <a:ext uri="{9D8B030D-6E8A-4147-A177-3AD203B41FA5}">
                      <a16:colId xmlns:a16="http://schemas.microsoft.com/office/drawing/2014/main" val="20001"/>
                    </a:ext>
                  </a:extLst>
                </a:gridCol>
                <a:gridCol w="3984843">
                  <a:extLst>
                    <a:ext uri="{9D8B030D-6E8A-4147-A177-3AD203B41FA5}">
                      <a16:colId xmlns:a16="http://schemas.microsoft.com/office/drawing/2014/main" val="20002"/>
                    </a:ext>
                  </a:extLst>
                </a:gridCol>
                <a:gridCol w="2588235">
                  <a:extLst>
                    <a:ext uri="{9D8B030D-6E8A-4147-A177-3AD203B41FA5}">
                      <a16:colId xmlns:a16="http://schemas.microsoft.com/office/drawing/2014/main" val="20003"/>
                    </a:ext>
                  </a:extLst>
                </a:gridCol>
              </a:tblGrid>
              <a:tr h="369873">
                <a:tc>
                  <a:txBody>
                    <a:bodyPr/>
                    <a:lstStyle/>
                    <a:p>
                      <a:pPr algn="ctr"/>
                      <a:r>
                        <a:rPr lang="en-US" sz="2400" dirty="0">
                          <a:uFillTx/>
                        </a:rPr>
                        <a:t>Backlog</a:t>
                      </a:r>
                    </a:p>
                  </a:txBody>
                  <a:tcPr/>
                </a:tc>
                <a:tc>
                  <a:txBody>
                    <a:bodyPr/>
                    <a:lstStyle/>
                    <a:p>
                      <a:pPr algn="ctr"/>
                      <a:r>
                        <a:rPr lang="en-US" sz="2400" dirty="0">
                          <a:uFillTx/>
                        </a:rPr>
                        <a:t>Ready</a:t>
                      </a:r>
                    </a:p>
                  </a:txBody>
                  <a:tcPr/>
                </a:tc>
                <a:tc>
                  <a:txBody>
                    <a:bodyPr/>
                    <a:lstStyle/>
                    <a:p>
                      <a:pPr algn="ctr"/>
                      <a:r>
                        <a:rPr lang="en-US" sz="2400" dirty="0">
                          <a:uFillTx/>
                        </a:rPr>
                        <a:t>In Progress</a:t>
                      </a:r>
                    </a:p>
                  </a:txBody>
                  <a:tcPr/>
                </a:tc>
                <a:tc>
                  <a:txBody>
                    <a:bodyPr/>
                    <a:lstStyle/>
                    <a:p>
                      <a:pPr algn="ctr"/>
                      <a:r>
                        <a:rPr lang="en-US" sz="2400" dirty="0">
                          <a:uFillTx/>
                        </a:rPr>
                        <a:t>Done</a:t>
                      </a:r>
                    </a:p>
                  </a:txBody>
                  <a:tcPr/>
                </a:tc>
                <a:extLst>
                  <a:ext uri="{0D108BD9-81ED-4DB2-BD59-A6C34878D82A}">
                    <a16:rowId xmlns:a16="http://schemas.microsoft.com/office/drawing/2014/main" val="10000"/>
                  </a:ext>
                </a:extLst>
              </a:tr>
              <a:tr h="3100851">
                <a:tc>
                  <a:txBody>
                    <a:bodyPr/>
                    <a:lstStyle/>
                    <a:p>
                      <a:pPr marL="285750" indent="-285750">
                        <a:buFont typeface="Arial" charset="0"/>
                        <a:buChar char="•"/>
                      </a:pPr>
                      <a:r>
                        <a:rPr lang="en-US" sz="2400" dirty="0">
                          <a:uFillTx/>
                        </a:rPr>
                        <a:t>Any task idea</a:t>
                      </a:r>
                    </a:p>
                    <a:p>
                      <a:pPr marL="285750" indent="-285750">
                        <a:buFont typeface="Arial" charset="0"/>
                        <a:buChar char="•"/>
                      </a:pPr>
                      <a:r>
                        <a:rPr lang="en-US" sz="2400" dirty="0">
                          <a:uFillTx/>
                        </a:rPr>
                        <a:t>Trim</a:t>
                      </a:r>
                      <a:r>
                        <a:rPr lang="en-US" sz="2400" baseline="0" dirty="0">
                          <a:uFillTx/>
                        </a:rPr>
                        <a:t> occasionally</a:t>
                      </a:r>
                    </a:p>
                    <a:p>
                      <a:pPr marL="285750" indent="-285750">
                        <a:buFont typeface="Arial" charset="0"/>
                        <a:buChar char="•"/>
                      </a:pPr>
                      <a:r>
                        <a:rPr lang="en-US" sz="2400" baseline="0" dirty="0">
                          <a:uFillTx/>
                        </a:rPr>
                        <a:t>Source for other columns</a:t>
                      </a:r>
                      <a:endParaRPr lang="en-US" sz="2400" dirty="0">
                        <a:uFillTx/>
                      </a:endParaRPr>
                    </a:p>
                  </a:txBody>
                  <a:tcPr/>
                </a:tc>
                <a:tc>
                  <a:txBody>
                    <a:bodyPr/>
                    <a:lstStyle/>
                    <a:p>
                      <a:pPr marL="285750" indent="-285750">
                        <a:buFont typeface="Arial" charset="0"/>
                        <a:buChar char="•"/>
                      </a:pPr>
                      <a:r>
                        <a:rPr lang="en-US" sz="2400" dirty="0">
                          <a:uFillTx/>
                        </a:rPr>
                        <a:t>Task</a:t>
                      </a:r>
                      <a:r>
                        <a:rPr lang="en-US" sz="2400" baseline="0" dirty="0">
                          <a:uFillTx/>
                        </a:rPr>
                        <a:t> + description of how to do it.</a:t>
                      </a:r>
                    </a:p>
                    <a:p>
                      <a:pPr marL="285750" indent="-285750">
                        <a:buFont typeface="Arial" charset="0"/>
                        <a:buChar char="•"/>
                      </a:pPr>
                      <a:r>
                        <a:rPr lang="en-US" sz="2400" baseline="0" dirty="0">
                          <a:uFillTx/>
                        </a:rPr>
                        <a:t>Could be pulled when slot opens.</a:t>
                      </a:r>
                    </a:p>
                    <a:p>
                      <a:pPr marL="285750" indent="-285750">
                        <a:buFont typeface="Arial" charset="0"/>
                        <a:buChar char="•"/>
                      </a:pPr>
                      <a:r>
                        <a:rPr lang="en-US" sz="2400" baseline="0" dirty="0">
                          <a:uFillTx/>
                        </a:rPr>
                        <a:t>Typically comes from backlog.</a:t>
                      </a:r>
                      <a:endParaRPr lang="en-US" sz="2400" dirty="0">
                        <a:uFillTx/>
                      </a:endParaRPr>
                    </a:p>
                  </a:txBody>
                  <a:tcPr/>
                </a:tc>
                <a:tc>
                  <a:txBody>
                    <a:bodyPr/>
                    <a:lstStyle/>
                    <a:p>
                      <a:pPr marL="285750" indent="-285750">
                        <a:buFont typeface="Arial" charset="0"/>
                        <a:buChar char="•"/>
                      </a:pPr>
                      <a:r>
                        <a:rPr lang="en-US" sz="2400" dirty="0">
                          <a:uFillTx/>
                        </a:rPr>
                        <a:t>Task you are working on </a:t>
                      </a:r>
                      <a:r>
                        <a:rPr lang="en-US" sz="2400" i="1" dirty="0">
                          <a:uFillTx/>
                        </a:rPr>
                        <a:t>right now.</a:t>
                      </a:r>
                    </a:p>
                    <a:p>
                      <a:pPr marL="285750" indent="-285750">
                        <a:buFont typeface="Arial" charset="0"/>
                        <a:buChar char="•"/>
                      </a:pPr>
                      <a:r>
                        <a:rPr lang="en-US" sz="2400" b="1" i="0" dirty="0">
                          <a:uFillTx/>
                        </a:rPr>
                        <a:t>The</a:t>
                      </a:r>
                      <a:r>
                        <a:rPr lang="en-US" sz="2400" b="1" i="0" baseline="0" dirty="0">
                          <a:uFillTx/>
                        </a:rPr>
                        <a:t> only Kanban</a:t>
                      </a:r>
                      <a:r>
                        <a:rPr lang="en-US" sz="2400" b="1" i="0" dirty="0">
                          <a:uFillTx/>
                        </a:rPr>
                        <a:t> rule: Can have only so many “I</a:t>
                      </a:r>
                      <a:r>
                        <a:rPr lang="en-US" sz="2400" b="1" i="0" baseline="0" dirty="0">
                          <a:uFillTx/>
                        </a:rPr>
                        <a:t>n Progress” tasks.</a:t>
                      </a:r>
                    </a:p>
                    <a:p>
                      <a:pPr marL="285750" indent="-285750">
                        <a:buFont typeface="Arial" charset="0"/>
                        <a:buChar char="•"/>
                      </a:pPr>
                      <a:r>
                        <a:rPr lang="en-US" sz="2400" i="0" baseline="0" dirty="0">
                          <a:uFillTx/>
                        </a:rPr>
                        <a:t>Limit is based on experience, calibration.</a:t>
                      </a:r>
                    </a:p>
                    <a:p>
                      <a:pPr marL="285750" indent="-285750">
                        <a:buFont typeface="Arial" charset="0"/>
                        <a:buChar char="•"/>
                      </a:pPr>
                      <a:r>
                        <a:rPr lang="en-US" sz="2400" b="1" i="0" baseline="0" dirty="0">
                          <a:uFillTx/>
                        </a:rPr>
                        <a:t>Key: Work is </a:t>
                      </a:r>
                      <a:r>
                        <a:rPr lang="en-US" sz="2400" b="1" i="1" baseline="0" dirty="0">
                          <a:uFillTx/>
                        </a:rPr>
                        <a:t>pulled</a:t>
                      </a:r>
                      <a:r>
                        <a:rPr lang="en-US" sz="2400" b="1" i="0" baseline="0" dirty="0">
                          <a:uFillTx/>
                        </a:rPr>
                        <a:t>. You are in charge!</a:t>
                      </a:r>
                      <a:endParaRPr lang="en-US" sz="2400" b="1" i="0" dirty="0">
                        <a:uFillTx/>
                      </a:endParaRPr>
                    </a:p>
                  </a:txBody>
                  <a:tcPr/>
                </a:tc>
                <a:tc>
                  <a:txBody>
                    <a:bodyPr/>
                    <a:lstStyle/>
                    <a:p>
                      <a:pPr marL="285750" indent="-285750">
                        <a:buFont typeface="Arial" charset="0"/>
                        <a:buChar char="•"/>
                      </a:pPr>
                      <a:r>
                        <a:rPr lang="en-US" sz="2400" dirty="0">
                          <a:uFillTx/>
                        </a:rPr>
                        <a:t>Completed tasks.</a:t>
                      </a:r>
                    </a:p>
                    <a:p>
                      <a:pPr marL="285750" indent="-285750">
                        <a:buFont typeface="Arial" charset="0"/>
                        <a:buChar char="•"/>
                      </a:pPr>
                      <a:r>
                        <a:rPr lang="en-US" sz="2400" dirty="0">
                          <a:uFillTx/>
                        </a:rPr>
                        <a:t>Record of your life</a:t>
                      </a:r>
                      <a:r>
                        <a:rPr lang="en-US" sz="2400" baseline="0" dirty="0">
                          <a:uFillTx/>
                        </a:rPr>
                        <a:t> activities.</a:t>
                      </a:r>
                    </a:p>
                    <a:p>
                      <a:pPr marL="285750" indent="-285750">
                        <a:buFont typeface="Arial" charset="0"/>
                        <a:buChar char="•"/>
                      </a:pPr>
                      <a:r>
                        <a:rPr lang="en-US" sz="2400" baseline="0" dirty="0">
                          <a:uFillTx/>
                        </a:rPr>
                        <a:t>Rate of completion is your “velocity”.</a:t>
                      </a:r>
                      <a:endParaRPr lang="en-US" sz="2400" dirty="0">
                        <a:uFillTx/>
                      </a:endParaRPr>
                    </a:p>
                  </a:txBody>
                  <a:tcPr/>
                </a:tc>
                <a:extLst>
                  <a:ext uri="{0D108BD9-81ED-4DB2-BD59-A6C34878D82A}">
                    <a16:rowId xmlns:a16="http://schemas.microsoft.com/office/drawing/2014/main" val="10001"/>
                  </a:ext>
                </a:extLst>
              </a:tr>
            </a:tbl>
          </a:graphicData>
        </a:graphic>
      </p:graphicFrame>
      <p:sp>
        <p:nvSpPr>
          <p:cNvPr id="6" name="Content Placeholder 3"/>
          <p:cNvSpPr txBox="1">
            <a:spLocks/>
          </p:cNvSpPr>
          <p:nvPr/>
        </p:nvSpPr>
        <p:spPr bwMode="auto">
          <a:xfrm>
            <a:off x="543339" y="4459842"/>
            <a:ext cx="10224025" cy="2142484"/>
          </a:xfrm>
          <a:prstGeom prst="rect">
            <a:avLst/>
          </a:prstGeom>
          <a:noFill/>
          <a:ln w="12700">
            <a:noFill/>
            <a:miter lim="800000"/>
          </a:ln>
          <a:effectLst/>
        </p:spPr>
        <p:txBody>
          <a:bodyPr vert="horz" wrap="square" lIns="90487" tIns="44450" rIns="90487" bIns="44450" numCol="1" anchor="t" anchorCtr="0" compatLnSpc="1">
            <a:prstTxWarp prst="textNoShape">
              <a:avLst/>
            </a:prstTxWarp>
            <a:normAutofit fontScale="85000" lnSpcReduction="20000"/>
          </a:bodyPr>
          <a:lstStyle>
            <a:lvl1pPr marL="342900" indent="-171450" algn="l" rtl="0" eaLnBrk="0" fontAlgn="base" hangingPunct="0">
              <a:spcBef>
                <a:spcPct val="20000"/>
              </a:spcBef>
              <a:spcAft>
                <a:spcPct val="0"/>
              </a:spcAft>
              <a:buSzPct val="100000"/>
              <a:buChar char="•"/>
              <a:defRPr sz="2400" b="1">
                <a:solidFill>
                  <a:srgbClr val="000000"/>
                </a:solidFill>
                <a:uFillTx/>
                <a:latin typeface="+mn-lt"/>
                <a:ea typeface="+mn-ea"/>
                <a:cs typeface="+mn-cs"/>
              </a:defRPr>
            </a:lvl1pPr>
            <a:lvl2pPr marL="685800" indent="-228600" algn="l" rtl="0" eaLnBrk="0" fontAlgn="base" hangingPunct="0">
              <a:spcBef>
                <a:spcPct val="20000"/>
              </a:spcBef>
              <a:spcAft>
                <a:spcPct val="0"/>
              </a:spcAft>
              <a:buSzPct val="100000"/>
              <a:buChar char="–"/>
              <a:defRPr sz="2200" b="1">
                <a:solidFill>
                  <a:srgbClr val="612900"/>
                </a:solidFill>
                <a:uFillTx/>
                <a:latin typeface="+mn-lt"/>
                <a:ea typeface="ＭＳ Ｐゴシック" charset="-128"/>
              </a:defRPr>
            </a:lvl2pPr>
            <a:lvl3pPr marL="1085850" indent="-171450" algn="l" rtl="0" eaLnBrk="0" fontAlgn="base" hangingPunct="0">
              <a:spcBef>
                <a:spcPct val="20000"/>
              </a:spcBef>
              <a:spcAft>
                <a:spcPct val="0"/>
              </a:spcAft>
              <a:buSzPct val="100000"/>
              <a:buChar char="•"/>
              <a:defRPr sz="2000" b="1">
                <a:solidFill>
                  <a:srgbClr val="612900"/>
                </a:solidFill>
                <a:uFillTx/>
                <a:latin typeface="+mn-lt"/>
                <a:ea typeface="ＭＳ Ｐゴシック" charset="-128"/>
              </a:defRPr>
            </a:lvl3pPr>
            <a:lvl4pPr marL="1543050" indent="-171450" algn="l" rtl="0" eaLnBrk="0" fontAlgn="base" hangingPunct="0">
              <a:spcBef>
                <a:spcPct val="20000"/>
              </a:spcBef>
              <a:spcAft>
                <a:spcPct val="0"/>
              </a:spcAft>
              <a:buSzPct val="100000"/>
              <a:buChar char="–"/>
              <a:defRPr b="1">
                <a:solidFill>
                  <a:srgbClr val="612900"/>
                </a:solidFill>
                <a:uFillTx/>
                <a:latin typeface="+mn-lt"/>
                <a:ea typeface="ＭＳ Ｐゴシック" charset="-128"/>
              </a:defRPr>
            </a:lvl4pPr>
            <a:lvl5pPr marL="1943100" indent="-114300" algn="l" rtl="0" eaLnBrk="0" fontAlgn="base" hangingPunct="0">
              <a:spcBef>
                <a:spcPct val="20000"/>
              </a:spcBef>
              <a:spcAft>
                <a:spcPct val="0"/>
              </a:spcAft>
              <a:buSzPct val="100000"/>
              <a:buChar char="•"/>
              <a:defRPr b="1">
                <a:solidFill>
                  <a:srgbClr val="612900"/>
                </a:solidFill>
                <a:uFillTx/>
                <a:latin typeface="+mn-lt"/>
                <a:ea typeface="ＭＳ Ｐゴシック" charset="-128"/>
              </a:defRPr>
            </a:lvl5pPr>
            <a:lvl6pPr marL="24003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6pPr>
            <a:lvl7pPr marL="28575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7pPr>
            <a:lvl8pPr marL="33147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8pPr>
            <a:lvl9pPr marL="37719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9pPr>
          </a:lstStyle>
          <a:p>
            <a:pPr marL="171450" indent="0">
              <a:buNone/>
            </a:pPr>
            <a:r>
              <a:rPr lang="en-US" b="0" kern="0" dirty="0">
                <a:uFillTx/>
              </a:rPr>
              <a:t>Notes:</a:t>
            </a:r>
          </a:p>
          <a:p>
            <a:r>
              <a:rPr lang="en-US" b="0" kern="0" dirty="0">
                <a:uFillTx/>
              </a:rPr>
              <a:t>Ready column is not strictly required, sometimes called “Selected for development”.</a:t>
            </a:r>
          </a:p>
          <a:p>
            <a:r>
              <a:rPr lang="en-US" b="0" kern="0" dirty="0">
                <a:uFillTx/>
              </a:rPr>
              <a:t>Other common column: In Review</a:t>
            </a:r>
          </a:p>
          <a:p>
            <a:r>
              <a:rPr lang="en-US" b="0" kern="0" dirty="0">
                <a:uFillTx/>
              </a:rPr>
              <a:t>Can be creative with columns: </a:t>
            </a:r>
          </a:p>
          <a:p>
            <a:pPr lvl="1"/>
            <a:r>
              <a:rPr lang="en-US" b="0" kern="0" dirty="0">
                <a:uFillTx/>
              </a:rPr>
              <a:t>Waiting on Advisor Confirmation</a:t>
            </a:r>
          </a:p>
          <a:p>
            <a:pPr lvl="1"/>
            <a:r>
              <a:rPr lang="en-US" b="0" kern="0" dirty="0"/>
              <a:t>Under review</a:t>
            </a:r>
            <a:endParaRPr lang="en-US" b="0" kern="0" dirty="0">
              <a:uFillTx/>
            </a:endParaRPr>
          </a:p>
          <a:p>
            <a:pPr lvl="1"/>
            <a:r>
              <a:rPr lang="en-US" b="0" kern="0" dirty="0">
                <a:uFillTx/>
              </a:rPr>
              <a:t>Blocked</a:t>
            </a:r>
          </a:p>
          <a:p>
            <a:pPr lvl="1"/>
            <a:endParaRPr lang="en-US" b="0" kern="0" dirty="0">
              <a:uFillTx/>
            </a:endParaRPr>
          </a:p>
          <a:p>
            <a:endParaRPr lang="en-US" b="0" kern="0" dirty="0">
              <a:uFillTx/>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 principles</a:t>
            </a:r>
          </a:p>
        </p:txBody>
      </p:sp>
      <p:sp>
        <p:nvSpPr>
          <p:cNvPr id="4" name="Content Placeholder 3"/>
          <p:cNvSpPr>
            <a:spLocks noGrp="1"/>
          </p:cNvSpPr>
          <p:nvPr>
            <p:ph sz="quarter" idx="1"/>
          </p:nvPr>
        </p:nvSpPr>
        <p:spPr>
          <a:xfrm>
            <a:off x="365760" y="1179443"/>
            <a:ext cx="9579479" cy="4973766"/>
          </a:xfrm>
        </p:spPr>
        <p:txBody>
          <a:bodyPr>
            <a:normAutofit/>
          </a:bodyPr>
          <a:lstStyle/>
          <a:p>
            <a:r>
              <a:rPr lang="en-US" b="0" dirty="0">
                <a:uFillTx/>
              </a:rPr>
              <a:t>Limit number of “In Progress” tasks</a:t>
            </a:r>
          </a:p>
          <a:p>
            <a:pPr lvl="1"/>
            <a:r>
              <a:rPr lang="en-US" dirty="0">
                <a:uFillTx/>
              </a:rPr>
              <a:t>Must be tuned by each team</a:t>
            </a:r>
          </a:p>
          <a:p>
            <a:pPr lvl="1"/>
            <a:r>
              <a:rPr lang="en-US" b="0" dirty="0">
                <a:uFillTx/>
              </a:rPr>
              <a:t>Comm</a:t>
            </a:r>
            <a:r>
              <a:rPr lang="en-US" dirty="0">
                <a:uFillTx/>
              </a:rPr>
              <a:t>on convention: 2n-1 tasks where n = # team members</a:t>
            </a:r>
            <a:endParaRPr lang="en-US" b="0" dirty="0">
              <a:uFillTx/>
            </a:endParaRPr>
          </a:p>
          <a:p>
            <a:r>
              <a:rPr lang="en-US" b="0" dirty="0">
                <a:uFillTx/>
              </a:rPr>
              <a:t>Productivity improvement: </a:t>
            </a:r>
          </a:p>
          <a:p>
            <a:pPr lvl="1"/>
            <a:r>
              <a:rPr lang="en-US" b="0" dirty="0">
                <a:uFillTx/>
              </a:rPr>
              <a:t>Optimize “flexibility vs swap overhead” balance. No overcommitting.</a:t>
            </a:r>
          </a:p>
          <a:p>
            <a:pPr lvl="1"/>
            <a:r>
              <a:rPr lang="en-US" b="0" dirty="0">
                <a:uFillTx/>
              </a:rPr>
              <a:t>Productivity weakness exposed as bottleneck.  Team must identify and fix the bottleneck.</a:t>
            </a:r>
          </a:p>
          <a:p>
            <a:pPr lvl="1"/>
            <a:r>
              <a:rPr lang="en-US" b="0" dirty="0">
                <a:uFillTx/>
              </a:rPr>
              <a:t>Effective in R&amp;D setting.  Avoids a deadline-based approach.  Deadlines are dealt with in a </a:t>
            </a:r>
            <a:r>
              <a:rPr lang="en-US" dirty="0">
                <a:uFillTx/>
              </a:rPr>
              <a:t>d</a:t>
            </a:r>
            <a:r>
              <a:rPr lang="en-US" b="0" dirty="0">
                <a:uFillTx/>
              </a:rPr>
              <a:t>ifferent way.</a:t>
            </a:r>
          </a:p>
          <a:p>
            <a:r>
              <a:rPr lang="en-US" b="0" dirty="0">
                <a:uFillTx/>
              </a:rPr>
              <a:t>Provides a board for viewing and managing issues</a:t>
            </a:r>
          </a:p>
        </p:txBody>
      </p:sp>
      <p:pic>
        <p:nvPicPr>
          <p:cNvPr id="5" name="Picture 4">
            <a:extLst>
              <a:ext uri="{FF2B5EF4-FFF2-40B4-BE49-F238E27FC236}">
                <a16:creationId xmlns:a16="http://schemas.microsoft.com/office/drawing/2014/main" id="{7E3DFDFD-7CC7-8F68-104E-6A00EC2346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26039" y="487526"/>
            <a:ext cx="2438400" cy="1676707"/>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a:extLst>
              <a:ext uri="{FF2B5EF4-FFF2-40B4-BE49-F238E27FC236}">
                <a16:creationId xmlns:a16="http://schemas.microsoft.com/office/drawing/2014/main" id="{0AF330A2-B679-934D-A5D6-5C7F82A7D433}"/>
              </a:ext>
            </a:extLst>
          </p:cNvPr>
          <p:cNvSpPr/>
          <p:nvPr/>
        </p:nvSpPr>
        <p:spPr>
          <a:xfrm>
            <a:off x="7703737" y="155569"/>
            <a:ext cx="4369699" cy="3672153"/>
          </a:xfrm>
          <a:prstGeom prst="roundRect">
            <a:avLst/>
          </a:prstGeom>
          <a:solidFill>
            <a:srgbClr val="325393">
              <a:alpha val="27059"/>
            </a:srgb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pic>
        <p:nvPicPr>
          <p:cNvPr id="7" name="Picture 6">
            <a:extLst>
              <a:ext uri="{FF2B5EF4-FFF2-40B4-BE49-F238E27FC236}">
                <a16:creationId xmlns:a16="http://schemas.microsoft.com/office/drawing/2014/main" id="{A41118CD-55D7-7843-8984-71FD24F01DF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9417" y="590300"/>
            <a:ext cx="3166152" cy="1507169"/>
          </a:xfrm>
          <a:prstGeom prst="rect">
            <a:avLst/>
          </a:prstGeom>
        </p:spPr>
      </p:pic>
      <p:sp>
        <p:nvSpPr>
          <p:cNvPr id="2" name="Title 1"/>
          <p:cNvSpPr>
            <a:spLocks noGrp="1"/>
          </p:cNvSpPr>
          <p:nvPr>
            <p:ph type="title"/>
          </p:nvPr>
        </p:nvSpPr>
        <p:spPr/>
        <p:txBody>
          <a:bodyPr/>
          <a:lstStyle/>
          <a:p>
            <a:r>
              <a:rPr lang="en-US" dirty="0">
                <a:uFillTx/>
              </a:rPr>
              <a:t>Kanban tools</a:t>
            </a:r>
          </a:p>
        </p:txBody>
      </p:sp>
      <p:sp>
        <p:nvSpPr>
          <p:cNvPr id="3" name="Content Placeholder 2"/>
          <p:cNvSpPr>
            <a:spLocks noGrp="1"/>
          </p:cNvSpPr>
          <p:nvPr>
            <p:ph idx="1"/>
          </p:nvPr>
        </p:nvSpPr>
        <p:spPr>
          <a:xfrm>
            <a:off x="365760" y="1205537"/>
            <a:ext cx="11369809" cy="4047778"/>
          </a:xfrm>
        </p:spPr>
        <p:txBody>
          <a:bodyPr/>
          <a:lstStyle/>
          <a:p>
            <a:r>
              <a:rPr lang="en-US" b="0" dirty="0">
                <a:uFillTx/>
              </a:rPr>
              <a:t>Wall, whiteboard, blackboard: Basic approach.</a:t>
            </a:r>
          </a:p>
          <a:p>
            <a:r>
              <a:rPr lang="en-US" b="0" dirty="0">
                <a:uFillTx/>
              </a:rPr>
              <a:t>Software, cloud-based:</a:t>
            </a:r>
          </a:p>
          <a:p>
            <a:pPr lvl="1"/>
            <a:r>
              <a:rPr lang="en-US" b="0" dirty="0">
                <a:uFillTx/>
              </a:rPr>
              <a:t>Trello, JIRA, GitHub or GitLab Issues &amp; Project Boards</a:t>
            </a:r>
          </a:p>
          <a:p>
            <a:pPr lvl="1"/>
            <a:r>
              <a:rPr lang="en-US" b="0" dirty="0">
                <a:uFillTx/>
              </a:rPr>
              <a:t>Many more.</a:t>
            </a:r>
          </a:p>
          <a:p>
            <a:r>
              <a:rPr lang="en-US" b="0" dirty="0">
                <a:uFillTx/>
              </a:rPr>
              <a:t>Trello (browser, Android, iPhone, iPad).</a:t>
            </a:r>
          </a:p>
          <a:p>
            <a:pPr lvl="1"/>
            <a:r>
              <a:rPr lang="en-US" b="0" dirty="0">
                <a:uFillTx/>
              </a:rPr>
              <a:t>Can add, view, update, anytime, anywhere.</a:t>
            </a:r>
          </a:p>
          <a:p>
            <a:pPr lvl="1"/>
            <a:r>
              <a:rPr lang="en-US" dirty="0">
                <a:uFillTx/>
              </a:rPr>
              <a:t>Different boards for different contexts</a:t>
            </a:r>
          </a:p>
          <a:p>
            <a:pPr lvl="2"/>
            <a:r>
              <a:rPr lang="en-US" dirty="0">
                <a:uFillTx/>
              </a:rPr>
              <a:t>Effective when people are split on multiple projects</a:t>
            </a:r>
          </a:p>
        </p:txBody>
      </p:sp>
      <p:pic>
        <p:nvPicPr>
          <p:cNvPr id="1026" name="Picture 2" descr="A Trello board showing the visualization of the tasks that are planned... |  Download Scientific Diagram">
            <a:extLst>
              <a:ext uri="{FF2B5EF4-FFF2-40B4-BE49-F238E27FC236}">
                <a16:creationId xmlns:a16="http://schemas.microsoft.com/office/drawing/2014/main" id="{644C3A3D-9E4C-634D-9EAC-805580FCC4D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55760" y="1291550"/>
            <a:ext cx="3091333" cy="140019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25830A9-9BF3-A243-ACF6-3E402750EBF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384665" y="1827106"/>
            <a:ext cx="2438400" cy="1676707"/>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Big question: How many “active” tasks?</a:t>
            </a:r>
          </a:p>
        </p:txBody>
      </p:sp>
      <p:sp>
        <p:nvSpPr>
          <p:cNvPr id="3" name="Content Placeholder 2"/>
          <p:cNvSpPr>
            <a:spLocks noGrp="1"/>
          </p:cNvSpPr>
          <p:nvPr>
            <p:ph idx="1"/>
          </p:nvPr>
        </p:nvSpPr>
        <p:spPr>
          <a:xfrm>
            <a:off x="365760" y="1124465"/>
            <a:ext cx="11369809" cy="4831491"/>
          </a:xfrm>
        </p:spPr>
        <p:txBody>
          <a:bodyPr>
            <a:normAutofit/>
          </a:bodyPr>
          <a:lstStyle/>
          <a:p>
            <a:r>
              <a:rPr lang="en-US" sz="2000" dirty="0"/>
              <a:t>No single answer. Choose something and adjust from there.</a:t>
            </a:r>
            <a:endParaRPr lang="en-US" sz="2000" b="0" dirty="0">
              <a:uFillTx/>
            </a:endParaRPr>
          </a:p>
          <a:p>
            <a:r>
              <a:rPr lang="en-US" sz="2000" b="0" dirty="0">
                <a:uFillTx/>
              </a:rPr>
              <a:t>Personal Kanban approach: Start with 2 or 3</a:t>
            </a:r>
            <a:r>
              <a:rPr lang="en-US" sz="2000" dirty="0"/>
              <a:t>.</a:t>
            </a:r>
            <a:endParaRPr lang="en-US" sz="2000" b="0" dirty="0">
              <a:uFillTx/>
            </a:endParaRPr>
          </a:p>
          <a:p>
            <a:r>
              <a:rPr lang="en-US" sz="2000" b="0" dirty="0">
                <a:uFillTx/>
              </a:rPr>
              <a:t>Use a freeway traffic analogy:</a:t>
            </a:r>
          </a:p>
          <a:p>
            <a:pPr lvl="1"/>
            <a:r>
              <a:rPr lang="en-US" sz="1800" b="0" dirty="0">
                <a:uFillTx/>
              </a:rPr>
              <a:t>Does traffic flow best when fully packed?  No.</a:t>
            </a:r>
          </a:p>
          <a:p>
            <a:pPr lvl="1"/>
            <a:r>
              <a:rPr lang="en-US" sz="1800" b="0" dirty="0">
                <a:uFillTx/>
              </a:rPr>
              <a:t>Same thing with your effectiveness.</a:t>
            </a:r>
          </a:p>
          <a:p>
            <a:r>
              <a:rPr lang="en-US" sz="2000" b="0" dirty="0">
                <a:uFillTx/>
              </a:rPr>
              <a:t>Spend time consulting board regularly.</a:t>
            </a:r>
          </a:p>
          <a:p>
            <a:pPr lvl="1"/>
            <a:r>
              <a:rPr lang="en-US" sz="1800" b="0" dirty="0">
                <a:uFillTx/>
              </a:rPr>
              <a:t>Brings focus.</a:t>
            </a:r>
          </a:p>
          <a:p>
            <a:pPr lvl="1"/>
            <a:r>
              <a:rPr lang="en-US" sz="1800" b="0" dirty="0">
                <a:uFillTx/>
              </a:rPr>
              <a:t>Enables reflection, retrospection.</a:t>
            </a:r>
          </a:p>
          <a:p>
            <a:pPr lvl="1"/>
            <a:r>
              <a:rPr lang="en-US" sz="1800" b="0" dirty="0">
                <a:uFillTx/>
              </a:rPr>
              <a:t>Use slack time effectively.</a:t>
            </a:r>
          </a:p>
          <a:p>
            <a:pPr lvl="1"/>
            <a:r>
              <a:rPr lang="en-US" sz="1800" u="sng" dirty="0">
                <a:uFillTx/>
              </a:rPr>
              <a:t>When you get out of the habit, start up again</a:t>
            </a:r>
            <a:r>
              <a:rPr lang="en-US" sz="1800" dirty="0">
                <a:uFillTx/>
              </a:rPr>
              <a:t>.</a:t>
            </a:r>
          </a:p>
          <a:p>
            <a:pPr lvl="1"/>
            <a:r>
              <a:rPr lang="en-US" sz="1800" b="0" dirty="0">
                <a:uFillTx/>
              </a:rPr>
              <a:t>Steers towards previously started tasks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2A50A-4072-6A46-BFD0-09B711A73760}"/>
              </a:ext>
            </a:extLst>
          </p:cNvPr>
          <p:cNvSpPr>
            <a:spLocks noGrp="1"/>
          </p:cNvSpPr>
          <p:nvPr>
            <p:ph type="title"/>
          </p:nvPr>
        </p:nvSpPr>
        <p:spPr>
          <a:xfrm>
            <a:off x="406843" y="190500"/>
            <a:ext cx="11372473" cy="914400"/>
          </a:xfrm>
        </p:spPr>
        <p:txBody>
          <a:bodyPr/>
          <a:lstStyle/>
          <a:p>
            <a:r>
              <a:rPr lang="en-US" dirty="0"/>
              <a:t>Code Review</a:t>
            </a:r>
          </a:p>
        </p:txBody>
      </p:sp>
    </p:spTree>
    <p:extLst>
      <p:ext uri="{BB962C8B-B14F-4D97-AF65-F5344CB8AC3E}">
        <p14:creationId xmlns:p14="http://schemas.microsoft.com/office/powerpoint/2010/main" val="32674932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2A50A-4072-6A46-BFD0-09B711A73760}"/>
              </a:ext>
            </a:extLst>
          </p:cNvPr>
          <p:cNvSpPr>
            <a:spLocks noGrp="1"/>
          </p:cNvSpPr>
          <p:nvPr>
            <p:ph type="title"/>
          </p:nvPr>
        </p:nvSpPr>
        <p:spPr>
          <a:xfrm>
            <a:off x="406843" y="190500"/>
            <a:ext cx="11372473" cy="914400"/>
          </a:xfrm>
        </p:spPr>
        <p:txBody>
          <a:bodyPr/>
          <a:lstStyle/>
          <a:p>
            <a:r>
              <a:rPr lang="en-US" dirty="0"/>
              <a:t>Code Review – What Peer Code Review Can Provide</a:t>
            </a:r>
          </a:p>
        </p:txBody>
      </p:sp>
      <p:sp>
        <p:nvSpPr>
          <p:cNvPr id="3" name="Content Placeholder 2">
            <a:extLst>
              <a:ext uri="{FF2B5EF4-FFF2-40B4-BE49-F238E27FC236}">
                <a16:creationId xmlns:a16="http://schemas.microsoft.com/office/drawing/2014/main" id="{99FBF6DE-C30C-2C49-B5E7-CC621541936F}"/>
              </a:ext>
            </a:extLst>
          </p:cNvPr>
          <p:cNvSpPr>
            <a:spLocks noGrp="1"/>
          </p:cNvSpPr>
          <p:nvPr>
            <p:ph idx="1"/>
          </p:nvPr>
        </p:nvSpPr>
        <p:spPr>
          <a:xfrm>
            <a:off x="409507" y="742950"/>
            <a:ext cx="11369809" cy="4794250"/>
          </a:xfrm>
        </p:spPr>
        <p:txBody>
          <a:bodyPr/>
          <a:lstStyle/>
          <a:p>
            <a:r>
              <a:rPr lang="en-US" dirty="0"/>
              <a:t>Allows discussion of proposed changes</a:t>
            </a:r>
          </a:p>
          <a:p>
            <a:pPr lvl="1"/>
            <a:r>
              <a:rPr lang="en-US" dirty="0"/>
              <a:t>Iterations for better code</a:t>
            </a:r>
          </a:p>
          <a:p>
            <a:pPr lvl="1"/>
            <a:r>
              <a:rPr lang="en-US" dirty="0"/>
              <a:t>Discussions and reviewing allow more understanding of the code </a:t>
            </a:r>
          </a:p>
          <a:p>
            <a:r>
              <a:rPr lang="en-US" dirty="0"/>
              <a:t>Ensures requested change/feature met</a:t>
            </a:r>
          </a:p>
          <a:p>
            <a:r>
              <a:rPr lang="en-US" dirty="0"/>
              <a:t>Evaluates impact of the change</a:t>
            </a:r>
          </a:p>
          <a:p>
            <a:pPr lvl="1"/>
            <a:r>
              <a:rPr lang="en-US" dirty="0"/>
              <a:t>Breakages</a:t>
            </a:r>
          </a:p>
          <a:p>
            <a:pPr lvl="1"/>
            <a:r>
              <a:rPr lang="en-US" dirty="0"/>
              <a:t>Interactions with other parts of code</a:t>
            </a:r>
          </a:p>
          <a:p>
            <a:r>
              <a:rPr lang="en-US" dirty="0"/>
              <a:t>Ensures coding guidelines are met</a:t>
            </a:r>
          </a:p>
          <a:p>
            <a:r>
              <a:rPr lang="en-US" dirty="0"/>
              <a:t>Improves practices by learning</a:t>
            </a:r>
          </a:p>
          <a:p>
            <a:pPr lvl="1"/>
            <a:r>
              <a:rPr lang="en-US" dirty="0"/>
              <a:t>About other parts of the code</a:t>
            </a:r>
          </a:p>
          <a:p>
            <a:pPr lvl="1"/>
            <a:r>
              <a:rPr lang="en-US" dirty="0"/>
              <a:t>Helpful coding techniques by others</a:t>
            </a:r>
          </a:p>
          <a:p>
            <a:pPr marL="0" indent="0">
              <a:buNone/>
            </a:pPr>
            <a:endParaRPr lang="en-US" dirty="0"/>
          </a:p>
        </p:txBody>
      </p:sp>
      <p:sp>
        <p:nvSpPr>
          <p:cNvPr id="4" name="TextBox 3">
            <a:extLst>
              <a:ext uri="{FF2B5EF4-FFF2-40B4-BE49-F238E27FC236}">
                <a16:creationId xmlns:a16="http://schemas.microsoft.com/office/drawing/2014/main" id="{3221CF11-B650-9D4F-B9A0-430ED74F62F2}"/>
              </a:ext>
            </a:extLst>
          </p:cNvPr>
          <p:cNvSpPr txBox="1"/>
          <p:nvPr/>
        </p:nvSpPr>
        <p:spPr>
          <a:xfrm>
            <a:off x="5656459" y="3851275"/>
            <a:ext cx="6532366" cy="1015663"/>
          </a:xfrm>
          <a:prstGeom prst="rect">
            <a:avLst/>
          </a:prstGeom>
          <a:noFill/>
        </p:spPr>
        <p:txBody>
          <a:bodyPr wrap="none" lIns="118872" tIns="91440" rIns="118872" bIns="91440" rtlCol="0" anchor="ctr" anchorCtr="0">
            <a:spAutoFit/>
          </a:bodyPr>
          <a:lstStyle/>
          <a:p>
            <a:pPr marL="0" indent="0">
              <a:buNone/>
            </a:pPr>
            <a:r>
              <a:rPr lang="en-US" dirty="0"/>
              <a:t>Blog: </a:t>
            </a:r>
            <a:r>
              <a:rPr lang="en-US" b="1" dirty="0"/>
              <a:t>How to code review in a Pull Request</a:t>
            </a:r>
          </a:p>
          <a:p>
            <a:pPr marL="0" indent="0">
              <a:buNone/>
            </a:pPr>
            <a:r>
              <a:rPr lang="en-US" dirty="0"/>
              <a:t>Author: Hugo Sousa - March 17, 2021</a:t>
            </a:r>
          </a:p>
          <a:p>
            <a:pPr marL="0" indent="0">
              <a:buNone/>
            </a:pPr>
            <a:r>
              <a:rPr lang="en-US" u="sng" dirty="0">
                <a:solidFill>
                  <a:srgbClr val="AA2F36"/>
                </a:solidFill>
              </a:rPr>
              <a:t>https://</a:t>
            </a:r>
            <a:r>
              <a:rPr lang="en-US" u="sng" dirty="0" err="1">
                <a:solidFill>
                  <a:srgbClr val="AA2F36"/>
                </a:solidFill>
              </a:rPr>
              <a:t>blog.codacy.com</a:t>
            </a:r>
            <a:r>
              <a:rPr lang="en-US" u="sng" dirty="0">
                <a:solidFill>
                  <a:srgbClr val="AA2F36"/>
                </a:solidFill>
              </a:rPr>
              <a:t>/how-to-code-review-in-a-pull-request/</a:t>
            </a:r>
          </a:p>
        </p:txBody>
      </p:sp>
    </p:spTree>
    <p:extLst>
      <p:ext uri="{BB962C8B-B14F-4D97-AF65-F5344CB8AC3E}">
        <p14:creationId xmlns:p14="http://schemas.microsoft.com/office/powerpoint/2010/main" val="25661765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2A50A-4072-6A46-BFD0-09B711A73760}"/>
              </a:ext>
            </a:extLst>
          </p:cNvPr>
          <p:cNvSpPr>
            <a:spLocks noGrp="1"/>
          </p:cNvSpPr>
          <p:nvPr>
            <p:ph type="title"/>
          </p:nvPr>
        </p:nvSpPr>
        <p:spPr>
          <a:xfrm>
            <a:off x="365760" y="199073"/>
            <a:ext cx="11372473" cy="914400"/>
          </a:xfrm>
        </p:spPr>
        <p:txBody>
          <a:bodyPr/>
          <a:lstStyle/>
          <a:p>
            <a:r>
              <a:rPr lang="en-US" dirty="0"/>
              <a:t>Code Review  - Improvement and Practices</a:t>
            </a:r>
          </a:p>
        </p:txBody>
      </p:sp>
      <p:sp>
        <p:nvSpPr>
          <p:cNvPr id="3" name="Content Placeholder 2">
            <a:extLst>
              <a:ext uri="{FF2B5EF4-FFF2-40B4-BE49-F238E27FC236}">
                <a16:creationId xmlns:a16="http://schemas.microsoft.com/office/drawing/2014/main" id="{99FBF6DE-C30C-2C49-B5E7-CC621541936F}"/>
              </a:ext>
            </a:extLst>
          </p:cNvPr>
          <p:cNvSpPr>
            <a:spLocks noGrp="1"/>
          </p:cNvSpPr>
          <p:nvPr>
            <p:ph idx="1"/>
          </p:nvPr>
        </p:nvSpPr>
        <p:spPr>
          <a:xfrm>
            <a:off x="367091" y="656273"/>
            <a:ext cx="11369809" cy="4935220"/>
          </a:xfrm>
        </p:spPr>
        <p:txBody>
          <a:bodyPr/>
          <a:lstStyle/>
          <a:p>
            <a:r>
              <a:rPr lang="en-US" dirty="0"/>
              <a:t>Helpful practices for scientific research software</a:t>
            </a:r>
          </a:p>
          <a:p>
            <a:pPr lvl="1"/>
            <a:r>
              <a:rPr lang="en-US" dirty="0"/>
              <a:t>Make code review process formal with structured guidelines</a:t>
            </a:r>
          </a:p>
          <a:p>
            <a:pPr lvl="1"/>
            <a:r>
              <a:rPr lang="en-US" dirty="0"/>
              <a:t>Allocate sufficient time in the development process to perform code review</a:t>
            </a:r>
          </a:p>
          <a:p>
            <a:pPr lvl="1"/>
            <a:r>
              <a:rPr lang="en-US" dirty="0"/>
              <a:t>Try to ensure at least one science review and one technical review</a:t>
            </a:r>
          </a:p>
          <a:p>
            <a:pPr lvl="1"/>
            <a:r>
              <a:rPr lang="en-US" dirty="0"/>
              <a:t>Timely reviews - provide quick feedback to incoming review requests</a:t>
            </a:r>
          </a:p>
          <a:p>
            <a:pPr lvl="1"/>
            <a:r>
              <a:rPr lang="en-US" dirty="0"/>
              <a:t>Train reviewers on how to phrase good feedback</a:t>
            </a:r>
          </a:p>
          <a:p>
            <a:pPr lvl="1"/>
            <a:r>
              <a:rPr lang="en-US" dirty="0"/>
              <a:t>Train developers to accept comments to improve their code</a:t>
            </a:r>
          </a:p>
          <a:p>
            <a:pPr lvl="1"/>
            <a:r>
              <a:rPr lang="en-US" dirty="0"/>
              <a:t>Include automatic code review tool and train reviewers in best use practice of the tool</a:t>
            </a:r>
          </a:p>
          <a:p>
            <a:pPr lvl="1"/>
            <a:endParaRPr lang="en-US" dirty="0"/>
          </a:p>
          <a:p>
            <a:pPr marL="346075" lvl="1" indent="0">
              <a:buNone/>
            </a:pPr>
            <a:endParaRPr lang="en-US" sz="1800" u="sng" dirty="0">
              <a:solidFill>
                <a:srgbClr val="D13940"/>
              </a:solidFill>
              <a:uFill>
                <a:solidFill>
                  <a:srgbClr val="D13940"/>
                </a:solidFill>
              </a:uFill>
            </a:endParaRPr>
          </a:p>
        </p:txBody>
      </p:sp>
      <p:sp>
        <p:nvSpPr>
          <p:cNvPr id="4" name="TextBox 3">
            <a:extLst>
              <a:ext uri="{FF2B5EF4-FFF2-40B4-BE49-F238E27FC236}">
                <a16:creationId xmlns:a16="http://schemas.microsoft.com/office/drawing/2014/main" id="{B20555F4-2F93-6F42-97B6-DE302B1B6741}"/>
              </a:ext>
            </a:extLst>
          </p:cNvPr>
          <p:cNvSpPr txBox="1"/>
          <p:nvPr/>
        </p:nvSpPr>
        <p:spPr>
          <a:xfrm>
            <a:off x="451926" y="3877498"/>
            <a:ext cx="11369808" cy="1015663"/>
          </a:xfrm>
          <a:prstGeom prst="rect">
            <a:avLst/>
          </a:prstGeom>
          <a:noFill/>
        </p:spPr>
        <p:txBody>
          <a:bodyPr wrap="square" lIns="118872" tIns="91440" rIns="118872" bIns="91440" rtlCol="0" anchor="ctr" anchorCtr="0">
            <a:spAutoFit/>
          </a:bodyPr>
          <a:lstStyle/>
          <a:p>
            <a:pPr marL="0" indent="0">
              <a:buNone/>
            </a:pPr>
            <a:r>
              <a:rPr lang="en-US" b="1" i="0" dirty="0">
                <a:solidFill>
                  <a:srgbClr val="3A3A3A"/>
                </a:solidFill>
                <a:effectLst/>
                <a:latin typeface="Open Sans" panose="020B0606030504020204" pitchFamily="34" charset="0"/>
              </a:rPr>
              <a:t>Investing in Code Reviews for Better Research Software</a:t>
            </a:r>
            <a:r>
              <a:rPr lang="en-US" b="0" i="0" dirty="0">
                <a:solidFill>
                  <a:srgbClr val="3A3A3A"/>
                </a:solidFill>
                <a:effectLst/>
                <a:latin typeface="Open Sans" panose="020B0606030504020204" pitchFamily="34" charset="0"/>
              </a:rPr>
              <a:t> (2022-10-12)</a:t>
            </a:r>
          </a:p>
          <a:p>
            <a:pPr marL="0" indent="0">
              <a:buNone/>
            </a:pPr>
            <a:r>
              <a:rPr lang="en-US" dirty="0"/>
              <a:t>Presenters : T</a:t>
            </a:r>
            <a:r>
              <a:rPr lang="en-US" b="0" i="0" dirty="0">
                <a:solidFill>
                  <a:srgbClr val="3A3A3A"/>
                </a:solidFill>
                <a:effectLst/>
                <a:latin typeface="Open Sans" panose="020B0606030504020204" pitchFamily="34" charset="0"/>
              </a:rPr>
              <a:t>hibault </a:t>
            </a:r>
            <a:r>
              <a:rPr lang="en-US" b="0" i="0" dirty="0" err="1">
                <a:solidFill>
                  <a:srgbClr val="3A3A3A"/>
                </a:solidFill>
                <a:effectLst/>
                <a:latin typeface="Open Sans" panose="020B0606030504020204" pitchFamily="34" charset="0"/>
              </a:rPr>
              <a:t>Lestang</a:t>
            </a:r>
            <a:r>
              <a:rPr lang="en-US" b="0" i="0" dirty="0">
                <a:solidFill>
                  <a:srgbClr val="3A3A3A"/>
                </a:solidFill>
                <a:effectLst/>
                <a:latin typeface="Open Sans" panose="020B0606030504020204" pitchFamily="34" charset="0"/>
              </a:rPr>
              <a:t>, Dominik </a:t>
            </a:r>
            <a:r>
              <a:rPr lang="en-US" b="0" i="0" dirty="0" err="1">
                <a:solidFill>
                  <a:srgbClr val="3A3A3A"/>
                </a:solidFill>
                <a:effectLst/>
                <a:latin typeface="Open Sans" panose="020B0606030504020204" pitchFamily="34" charset="0"/>
              </a:rPr>
              <a:t>Krzemiński</a:t>
            </a:r>
            <a:r>
              <a:rPr lang="en-US" b="0" i="0" dirty="0">
                <a:solidFill>
                  <a:srgbClr val="3A3A3A"/>
                </a:solidFill>
                <a:effectLst/>
                <a:latin typeface="Open Sans" panose="020B0606030504020204" pitchFamily="34" charset="0"/>
              </a:rPr>
              <a:t> and Valerio Maggio </a:t>
            </a:r>
            <a:endParaRPr lang="en-US" dirty="0"/>
          </a:p>
          <a:p>
            <a:pPr marL="0" indent="0">
              <a:buNone/>
            </a:pPr>
            <a:r>
              <a:rPr lang="en-US" u="sng" dirty="0">
                <a:solidFill>
                  <a:srgbClr val="AA2F36"/>
                </a:solidFill>
              </a:rPr>
              <a:t>https://ideas-</a:t>
            </a:r>
            <a:r>
              <a:rPr lang="en-US" u="sng" dirty="0" err="1">
                <a:solidFill>
                  <a:srgbClr val="AA2F36"/>
                </a:solidFill>
              </a:rPr>
              <a:t>productivity.org</a:t>
            </a:r>
            <a:r>
              <a:rPr lang="en-US" u="sng" dirty="0">
                <a:solidFill>
                  <a:srgbClr val="AA2F36"/>
                </a:solidFill>
              </a:rPr>
              <a:t>/events/</a:t>
            </a:r>
            <a:r>
              <a:rPr lang="en-US" u="sng" dirty="0" err="1">
                <a:solidFill>
                  <a:srgbClr val="AA2F36"/>
                </a:solidFill>
              </a:rPr>
              <a:t>hpc</a:t>
            </a:r>
            <a:r>
              <a:rPr lang="en-US" u="sng" dirty="0">
                <a:solidFill>
                  <a:srgbClr val="AA2F36"/>
                </a:solidFill>
              </a:rPr>
              <a:t>-best-practices-webinars/#webinar068</a:t>
            </a:r>
          </a:p>
        </p:txBody>
      </p:sp>
      <p:sp>
        <p:nvSpPr>
          <p:cNvPr id="5" name="TextBox 4">
            <a:extLst>
              <a:ext uri="{FF2B5EF4-FFF2-40B4-BE49-F238E27FC236}">
                <a16:creationId xmlns:a16="http://schemas.microsoft.com/office/drawing/2014/main" id="{1CECE43F-31E9-16F0-D434-A5BD032FBD98}"/>
              </a:ext>
            </a:extLst>
          </p:cNvPr>
          <p:cNvSpPr txBox="1"/>
          <p:nvPr/>
        </p:nvSpPr>
        <p:spPr>
          <a:xfrm>
            <a:off x="451925" y="5033030"/>
            <a:ext cx="10671944" cy="1015663"/>
          </a:xfrm>
          <a:prstGeom prst="rect">
            <a:avLst/>
          </a:prstGeom>
          <a:noFill/>
        </p:spPr>
        <p:txBody>
          <a:bodyPr wrap="square" lIns="118872" tIns="91440" rIns="118872" bIns="91440" rtlCol="0" anchor="ctr" anchorCtr="0">
            <a:spAutoFit/>
          </a:bodyPr>
          <a:lstStyle/>
          <a:p>
            <a:r>
              <a:rPr lang="en-US" b="1" dirty="0"/>
              <a:t>Testing and Code Review Practices in Research Software Development </a:t>
            </a:r>
            <a:r>
              <a:rPr lang="en-US" b="0" i="0" dirty="0">
                <a:solidFill>
                  <a:srgbClr val="3A3A3A"/>
                </a:solidFill>
                <a:effectLst/>
                <a:latin typeface="Open Sans" panose="020B0606030504020204" pitchFamily="34" charset="0"/>
              </a:rPr>
              <a:t>(2020-09-09)</a:t>
            </a:r>
            <a:endParaRPr lang="en-US" dirty="0"/>
          </a:p>
          <a:p>
            <a:pPr marL="0" indent="0">
              <a:buNone/>
            </a:pPr>
            <a:r>
              <a:rPr lang="en-US" dirty="0"/>
              <a:t>Presenter: Nasir </a:t>
            </a:r>
            <a:r>
              <a:rPr lang="en-US" dirty="0" err="1"/>
              <a:t>Eisty</a:t>
            </a:r>
            <a:r>
              <a:rPr lang="en-US" dirty="0"/>
              <a:t> </a:t>
            </a:r>
          </a:p>
          <a:p>
            <a:pPr marL="0" indent="0">
              <a:buNone/>
            </a:pPr>
            <a:r>
              <a:rPr lang="en-US" u="sng" dirty="0">
                <a:solidFill>
                  <a:srgbClr val="AA2F36"/>
                </a:solidFill>
              </a:rPr>
              <a:t>https://ideas-</a:t>
            </a:r>
            <a:r>
              <a:rPr lang="en-US" u="sng" dirty="0" err="1">
                <a:solidFill>
                  <a:srgbClr val="AA2F36"/>
                </a:solidFill>
              </a:rPr>
              <a:t>productivity.org</a:t>
            </a:r>
            <a:r>
              <a:rPr lang="en-US" u="sng" dirty="0">
                <a:solidFill>
                  <a:srgbClr val="AA2F36"/>
                </a:solidFill>
              </a:rPr>
              <a:t>/events/</a:t>
            </a:r>
            <a:r>
              <a:rPr lang="en-US" u="sng" dirty="0" err="1">
                <a:solidFill>
                  <a:srgbClr val="AA2F36"/>
                </a:solidFill>
              </a:rPr>
              <a:t>hpc</a:t>
            </a:r>
            <a:r>
              <a:rPr lang="en-US" u="sng" dirty="0">
                <a:solidFill>
                  <a:srgbClr val="AA2F36"/>
                </a:solidFill>
              </a:rPr>
              <a:t>-best-practices-webinars/#webinar044</a:t>
            </a:r>
          </a:p>
        </p:txBody>
      </p:sp>
    </p:spTree>
    <p:extLst>
      <p:ext uri="{BB962C8B-B14F-4D97-AF65-F5344CB8AC3E}">
        <p14:creationId xmlns:p14="http://schemas.microsoft.com/office/powerpoint/2010/main" val="41185489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387AD-866E-68D5-3D16-7C78C3E3A7B8}"/>
              </a:ext>
            </a:extLst>
          </p:cNvPr>
          <p:cNvSpPr>
            <a:spLocks noGrp="1"/>
          </p:cNvSpPr>
          <p:nvPr>
            <p:ph type="title"/>
          </p:nvPr>
        </p:nvSpPr>
        <p:spPr/>
        <p:txBody>
          <a:bodyPr/>
          <a:lstStyle/>
          <a:p>
            <a:r>
              <a:rPr lang="en-US" dirty="0"/>
              <a:t>Software Licensing</a:t>
            </a:r>
          </a:p>
        </p:txBody>
      </p:sp>
    </p:spTree>
    <p:extLst>
      <p:ext uri="{BB962C8B-B14F-4D97-AF65-F5344CB8AC3E}">
        <p14:creationId xmlns:p14="http://schemas.microsoft.com/office/powerpoint/2010/main" val="4024749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Why Develop Software Collaboratively?</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409507" y="1112295"/>
            <a:ext cx="11369809" cy="1079582"/>
          </a:xfrm>
        </p:spPr>
        <p:txBody>
          <a:bodyPr/>
          <a:lstStyle/>
          <a:p>
            <a:pPr marL="346075" lvl="1" indent="0">
              <a:buNone/>
            </a:pPr>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sz="2400" i="0" u="none" strike="noStrike" dirty="0">
              <a:solidFill>
                <a:srgbClr val="000000"/>
              </a:solidFill>
              <a:effectLst/>
              <a:latin typeface="Arial" panose="020B0604020202020204" pitchFamily="34" charset="0"/>
            </a:endParaRPr>
          </a:p>
          <a:p>
            <a:endParaRPr lang="en-US" sz="2400" i="0" u="none" strike="noStrike" dirty="0">
              <a:solidFill>
                <a:srgbClr val="000000"/>
              </a:solidFill>
              <a:effectLst/>
              <a:latin typeface="Arial" panose="020B0604020202020204" pitchFamily="34" charset="0"/>
            </a:endParaRPr>
          </a:p>
          <a:p>
            <a:endParaRPr lang="en-US" i="0" u="none" strike="noStrike" dirty="0">
              <a:solidFill>
                <a:srgbClr val="000000"/>
              </a:solidFill>
              <a:effectLst/>
              <a:latin typeface="Arial" panose="020B0604020202020204" pitchFamily="34" charset="0"/>
            </a:endParaRPr>
          </a:p>
        </p:txBody>
      </p:sp>
      <p:pic>
        <p:nvPicPr>
          <p:cNvPr id="19" name="Picture 18" descr="Close-up of two people's hands pointing at laptop screen with stack of 4 books in background, one person holding a pen">
            <a:extLst>
              <a:ext uri="{FF2B5EF4-FFF2-40B4-BE49-F238E27FC236}">
                <a16:creationId xmlns:a16="http://schemas.microsoft.com/office/drawing/2014/main" id="{D551007C-AEB8-AB2E-A500-E5FDDF711E5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65737" y="1645708"/>
            <a:ext cx="5349876" cy="3566584"/>
          </a:xfrm>
          <a:prstGeom prst="rect">
            <a:avLst/>
          </a:prstGeom>
        </p:spPr>
      </p:pic>
    </p:spTree>
    <p:extLst>
      <p:ext uri="{BB962C8B-B14F-4D97-AF65-F5344CB8AC3E}">
        <p14:creationId xmlns:p14="http://schemas.microsoft.com/office/powerpoint/2010/main" val="35883962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387AD-866E-68D5-3D16-7C78C3E3A7B8}"/>
              </a:ext>
            </a:extLst>
          </p:cNvPr>
          <p:cNvSpPr>
            <a:spLocks noGrp="1"/>
          </p:cNvSpPr>
          <p:nvPr>
            <p:ph type="title"/>
          </p:nvPr>
        </p:nvSpPr>
        <p:spPr>
          <a:xfrm>
            <a:off x="365760" y="313508"/>
            <a:ext cx="11372473" cy="914400"/>
          </a:xfrm>
        </p:spPr>
        <p:txBody>
          <a:bodyPr/>
          <a:lstStyle/>
          <a:p>
            <a:r>
              <a:rPr lang="en-US" dirty="0"/>
              <a:t>Software Licensing</a:t>
            </a:r>
          </a:p>
        </p:txBody>
      </p:sp>
      <p:sp>
        <p:nvSpPr>
          <p:cNvPr id="3" name="Content Placeholder 2">
            <a:extLst>
              <a:ext uri="{FF2B5EF4-FFF2-40B4-BE49-F238E27FC236}">
                <a16:creationId xmlns:a16="http://schemas.microsoft.com/office/drawing/2014/main" id="{55119C86-BC51-4279-A344-BC5343B2656B}"/>
              </a:ext>
            </a:extLst>
          </p:cNvPr>
          <p:cNvSpPr>
            <a:spLocks noGrp="1"/>
          </p:cNvSpPr>
          <p:nvPr>
            <p:ph idx="1"/>
          </p:nvPr>
        </p:nvSpPr>
        <p:spPr>
          <a:xfrm>
            <a:off x="365760" y="946661"/>
            <a:ext cx="11369809" cy="4047778"/>
          </a:xfrm>
        </p:spPr>
        <p:txBody>
          <a:bodyPr/>
          <a:lstStyle/>
          <a:p>
            <a:r>
              <a:rPr lang="en-US" dirty="0"/>
              <a:t>Any software you write is “born copyrighted”</a:t>
            </a:r>
          </a:p>
          <a:p>
            <a:pPr lvl="1"/>
            <a:r>
              <a:rPr lang="en-US" dirty="0"/>
              <a:t>Copyright holder is usually you (as author) or your employer (more likely)</a:t>
            </a:r>
          </a:p>
          <a:p>
            <a:r>
              <a:rPr lang="en-US" dirty="0"/>
              <a:t>By default, that copyright is “all rights reserved” to the holder of the copyright</a:t>
            </a:r>
          </a:p>
          <a:p>
            <a:r>
              <a:rPr lang="en-US" dirty="0"/>
              <a:t>Specifying a license controls how others can use or contribute to the software</a:t>
            </a:r>
          </a:p>
          <a:p>
            <a:pPr lvl="1"/>
            <a:r>
              <a:rPr lang="en-US" dirty="0"/>
              <a:t>Treat the license as a </a:t>
            </a:r>
            <a:r>
              <a:rPr lang="en-US" i="1" dirty="0"/>
              <a:t>tool</a:t>
            </a:r>
            <a:r>
              <a:rPr lang="en-US" dirty="0"/>
              <a:t> to help you accomplish your goals for the software</a:t>
            </a:r>
          </a:p>
          <a:p>
            <a:pPr lvl="1"/>
            <a:r>
              <a:rPr lang="en-US" dirty="0"/>
              <a:t>Potentially many considerations in choosing a license</a:t>
            </a:r>
          </a:p>
          <a:p>
            <a:r>
              <a:rPr lang="en-US" dirty="0"/>
              <a:t>For open source licenses</a:t>
            </a:r>
          </a:p>
          <a:p>
            <a:pPr lvl="1"/>
            <a:r>
              <a:rPr lang="en-US" dirty="0"/>
              <a:t>Choose an </a:t>
            </a:r>
            <a:r>
              <a:rPr lang="en-US" dirty="0">
                <a:hlinkClick r:id="rId2"/>
              </a:rPr>
              <a:t>Open Source Initiative</a:t>
            </a:r>
            <a:r>
              <a:rPr lang="en-US" dirty="0"/>
              <a:t> approved license (don’t make up your own)</a:t>
            </a:r>
          </a:p>
          <a:p>
            <a:pPr lvl="1"/>
            <a:r>
              <a:rPr lang="en-US" dirty="0"/>
              <a:t>Try a tool like </a:t>
            </a:r>
            <a:r>
              <a:rPr lang="en-US" dirty="0">
                <a:hlinkClick r:id="rId3"/>
              </a:rPr>
              <a:t>https://choosealicense.com/</a:t>
            </a:r>
            <a:endParaRPr lang="en-US" dirty="0"/>
          </a:p>
          <a:p>
            <a:r>
              <a:rPr lang="en-US" dirty="0"/>
              <a:t>Make sure your chosen license is clearly expressed in your code repository</a:t>
            </a:r>
          </a:p>
          <a:p>
            <a:r>
              <a:rPr lang="en-US" dirty="0">
                <a:solidFill>
                  <a:schemeClr val="accent1"/>
                </a:solidFill>
              </a:rPr>
              <a:t>For considerably more information see: </a:t>
            </a:r>
            <a:r>
              <a:rPr lang="en-US" dirty="0">
                <a:solidFill>
                  <a:schemeClr val="accent1"/>
                </a:solidFill>
                <a:hlinkClick r:id="rId4">
                  <a:extLst>
                    <a:ext uri="{A12FA001-AC4F-418D-AE19-62706E023703}">
                      <ahyp:hlinkClr xmlns:ahyp="http://schemas.microsoft.com/office/drawing/2018/hyperlinkcolor" val="tx"/>
                    </a:ext>
                  </a:extLst>
                </a:hlinkClick>
              </a:rPr>
              <a:t>Introduction to Software Licensing</a:t>
            </a:r>
            <a:r>
              <a:rPr lang="en-US" dirty="0">
                <a:solidFill>
                  <a:schemeClr val="accent1"/>
                </a:solidFill>
              </a:rPr>
              <a:t> from Best Practices for HPC Software Developers webinar series</a:t>
            </a:r>
            <a:endParaRPr lang="en-US" dirty="0"/>
          </a:p>
        </p:txBody>
      </p:sp>
    </p:spTree>
    <p:extLst>
      <p:ext uri="{BB962C8B-B14F-4D97-AF65-F5344CB8AC3E}">
        <p14:creationId xmlns:p14="http://schemas.microsoft.com/office/powerpoint/2010/main" val="387782425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78AB0-FBB2-7FE6-CAB5-5DAD26363072}"/>
              </a:ext>
            </a:extLst>
          </p:cNvPr>
          <p:cNvSpPr>
            <a:spLocks noGrp="1"/>
          </p:cNvSpPr>
          <p:nvPr>
            <p:ph type="title"/>
          </p:nvPr>
        </p:nvSpPr>
        <p:spPr/>
        <p:txBody>
          <a:bodyPr/>
          <a:lstStyle/>
          <a:p>
            <a:r>
              <a:rPr lang="en-US" dirty="0"/>
              <a:t>Extra Slides – Git Workflows from CSE projects</a:t>
            </a:r>
          </a:p>
        </p:txBody>
      </p:sp>
    </p:spTree>
    <p:extLst>
      <p:ext uri="{BB962C8B-B14F-4D97-AF65-F5344CB8AC3E}">
        <p14:creationId xmlns:p14="http://schemas.microsoft.com/office/powerpoint/2010/main" val="29214925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1C7ED-2A46-3949-B59E-F7D19B5D57B0}"/>
              </a:ext>
            </a:extLst>
          </p:cNvPr>
          <p:cNvSpPr>
            <a:spLocks noGrp="1"/>
          </p:cNvSpPr>
          <p:nvPr>
            <p:ph type="title"/>
          </p:nvPr>
        </p:nvSpPr>
        <p:spPr>
          <a:xfrm>
            <a:off x="352613" y="320286"/>
            <a:ext cx="4969247" cy="510356"/>
          </a:xfrm>
        </p:spPr>
        <p:txBody>
          <a:bodyPr/>
          <a:lstStyle/>
          <a:p>
            <a:r>
              <a:rPr lang="en-US" dirty="0"/>
              <a:t>Current Trilinos Workflow</a:t>
            </a:r>
          </a:p>
        </p:txBody>
      </p:sp>
      <p:sp>
        <p:nvSpPr>
          <p:cNvPr id="3" name="Content Placeholder 2">
            <a:extLst>
              <a:ext uri="{FF2B5EF4-FFF2-40B4-BE49-F238E27FC236}">
                <a16:creationId xmlns:a16="http://schemas.microsoft.com/office/drawing/2014/main" id="{15856FC1-CDDD-E94F-AD5E-D46650F9D13E}"/>
              </a:ext>
            </a:extLst>
          </p:cNvPr>
          <p:cNvSpPr>
            <a:spLocks noGrp="1"/>
          </p:cNvSpPr>
          <p:nvPr>
            <p:ph idx="1"/>
          </p:nvPr>
        </p:nvSpPr>
        <p:spPr>
          <a:xfrm>
            <a:off x="363402" y="1146826"/>
            <a:ext cx="6093096" cy="4047778"/>
          </a:xfrm>
        </p:spPr>
        <p:txBody>
          <a:bodyPr/>
          <a:lstStyle/>
          <a:p>
            <a:pPr marL="0" indent="0">
              <a:buNone/>
            </a:pPr>
            <a:r>
              <a:rPr lang="en-US" sz="2000" dirty="0"/>
              <a:t>Test-driven workflow</a:t>
            </a:r>
          </a:p>
          <a:p>
            <a:r>
              <a:rPr lang="en-US" sz="2000" dirty="0"/>
              <a:t>Feature branches start and end with develop</a:t>
            </a:r>
          </a:p>
          <a:p>
            <a:r>
              <a:rPr lang="en-US" sz="2000" dirty="0"/>
              <a:t>All changes to develop must come from GitHub pull requests</a:t>
            </a:r>
          </a:p>
          <a:p>
            <a:r>
              <a:rPr lang="en-US" sz="2000" dirty="0"/>
              <a:t>Feature branches are merged into develop only after passing pull request test suite</a:t>
            </a:r>
          </a:p>
          <a:p>
            <a:r>
              <a:rPr lang="en-US" sz="2000" dirty="0"/>
              <a:t>Change sets from develop are tested daily for integration into main</a:t>
            </a:r>
          </a:p>
          <a:p>
            <a:pPr marL="0" indent="0">
              <a:buNone/>
            </a:pPr>
            <a:endParaRPr lang="en-US" sz="2000" dirty="0"/>
          </a:p>
        </p:txBody>
      </p:sp>
      <p:sp>
        <p:nvSpPr>
          <p:cNvPr id="4" name="TextBox 3">
            <a:extLst>
              <a:ext uri="{FF2B5EF4-FFF2-40B4-BE49-F238E27FC236}">
                <a16:creationId xmlns:a16="http://schemas.microsoft.com/office/drawing/2014/main" id="{6BCFC018-BE41-2B41-89E3-AB9BB0F5BD2C}"/>
              </a:ext>
            </a:extLst>
          </p:cNvPr>
          <p:cNvSpPr txBox="1"/>
          <p:nvPr/>
        </p:nvSpPr>
        <p:spPr>
          <a:xfrm>
            <a:off x="7069475" y="1198942"/>
            <a:ext cx="3992168" cy="3118803"/>
          </a:xfrm>
          <a:prstGeom prst="rect">
            <a:avLst/>
          </a:prstGeom>
          <a:noFill/>
        </p:spPr>
        <p:txBody>
          <a:bodyPr wrap="square" lIns="118872" tIns="91440" rIns="118872" bIns="91440" rtlCol="0" anchor="ctr" anchorCtr="0">
            <a:spAutoFit/>
          </a:bodyPr>
          <a:lstStyle/>
          <a:p>
            <a:pPr>
              <a:lnSpc>
                <a:spcPct val="90000"/>
              </a:lnSpc>
              <a:spcBef>
                <a:spcPts val="1400"/>
              </a:spcBef>
            </a:pPr>
            <a:r>
              <a:rPr lang="en-US" sz="2000" dirty="0"/>
              <a:t>Workflow designed so that</a:t>
            </a:r>
          </a:p>
          <a:p>
            <a:pPr marL="285750" indent="-285750">
              <a:lnSpc>
                <a:spcPct val="90000"/>
              </a:lnSpc>
              <a:spcBef>
                <a:spcPts val="1400"/>
              </a:spcBef>
              <a:buFont typeface="Arial" panose="020B0604020202020204" pitchFamily="34" charset="0"/>
              <a:buChar char="•"/>
            </a:pPr>
            <a:r>
              <a:rPr lang="en-US" sz="2000" dirty="0"/>
              <a:t>All commits in main are in develop</a:t>
            </a:r>
          </a:p>
          <a:p>
            <a:pPr marL="285750" indent="-285750">
              <a:lnSpc>
                <a:spcPct val="90000"/>
              </a:lnSpc>
              <a:spcBef>
                <a:spcPts val="1400"/>
              </a:spcBef>
              <a:buFont typeface="Arial" panose="020B0604020202020204" pitchFamily="34" charset="0"/>
              <a:buChar char="•"/>
            </a:pPr>
            <a:r>
              <a:rPr lang="en-US" sz="2000" dirty="0"/>
              <a:t>Merge conflicts exposed when integrating into develop</a:t>
            </a:r>
          </a:p>
          <a:p>
            <a:pPr marL="285750" indent="-285750">
              <a:lnSpc>
                <a:spcPct val="90000"/>
              </a:lnSpc>
              <a:spcBef>
                <a:spcPts val="1400"/>
              </a:spcBef>
              <a:buFont typeface="Arial" panose="020B0604020202020204" pitchFamily="34" charset="0"/>
              <a:buChar char="•"/>
            </a:pPr>
            <a:r>
              <a:rPr lang="en-US" sz="2000" dirty="0"/>
              <a:t>Merge conflicts never occur when promoting to main</a:t>
            </a:r>
          </a:p>
          <a:p>
            <a:pPr algn="l">
              <a:lnSpc>
                <a:spcPct val="90000"/>
              </a:lnSpc>
              <a:spcBef>
                <a:spcPts val="1400"/>
              </a:spcBef>
            </a:pPr>
            <a:endParaRPr lang="en-US" sz="2000" dirty="0"/>
          </a:p>
        </p:txBody>
      </p:sp>
      <p:cxnSp>
        <p:nvCxnSpPr>
          <p:cNvPr id="7" name="Straight Arrow Connector 6">
            <a:extLst>
              <a:ext uri="{FF2B5EF4-FFF2-40B4-BE49-F238E27FC236}">
                <a16:creationId xmlns:a16="http://schemas.microsoft.com/office/drawing/2014/main" id="{1D7C4B87-8570-8A42-AF8A-CA152401EEC4}"/>
              </a:ext>
            </a:extLst>
          </p:cNvPr>
          <p:cNvCxnSpPr>
            <a:cxnSpLocks/>
          </p:cNvCxnSpPr>
          <p:nvPr/>
        </p:nvCxnSpPr>
        <p:spPr>
          <a:xfrm>
            <a:off x="1141412" y="4819953"/>
            <a:ext cx="4953000"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D9FC5928-3BC6-604D-9003-903AB8252569}"/>
              </a:ext>
            </a:extLst>
          </p:cNvPr>
          <p:cNvCxnSpPr>
            <a:cxnSpLocks/>
          </p:cNvCxnSpPr>
          <p:nvPr/>
        </p:nvCxnSpPr>
        <p:spPr>
          <a:xfrm>
            <a:off x="1141412" y="5476642"/>
            <a:ext cx="4953000" cy="0"/>
          </a:xfrm>
          <a:prstGeom prst="straightConnector1">
            <a:avLst/>
          </a:prstGeom>
          <a:ln w="38100">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EB99A0C-DE40-CA40-AAA0-AA4192C7B9AD}"/>
              </a:ext>
            </a:extLst>
          </p:cNvPr>
          <p:cNvSpPr txBox="1"/>
          <p:nvPr/>
        </p:nvSpPr>
        <p:spPr>
          <a:xfrm>
            <a:off x="1141412" y="4977623"/>
            <a:ext cx="1047979" cy="433965"/>
          </a:xfrm>
          <a:prstGeom prst="rect">
            <a:avLst/>
          </a:prstGeom>
          <a:noFill/>
        </p:spPr>
        <p:txBody>
          <a:bodyPr wrap="none" lIns="118872" tIns="91440" rIns="118872" bIns="91440" rtlCol="0" anchor="ctr" anchorCtr="0">
            <a:spAutoFit/>
          </a:bodyPr>
          <a:lstStyle/>
          <a:p>
            <a:pPr algn="l">
              <a:lnSpc>
                <a:spcPct val="90000"/>
              </a:lnSpc>
            </a:pPr>
            <a:r>
              <a:rPr lang="en-US" dirty="0">
                <a:solidFill>
                  <a:srgbClr val="00B050"/>
                </a:solidFill>
              </a:rPr>
              <a:t>develop</a:t>
            </a:r>
          </a:p>
        </p:txBody>
      </p:sp>
      <p:sp>
        <p:nvSpPr>
          <p:cNvPr id="11" name="TextBox 10">
            <a:extLst>
              <a:ext uri="{FF2B5EF4-FFF2-40B4-BE49-F238E27FC236}">
                <a16:creationId xmlns:a16="http://schemas.microsoft.com/office/drawing/2014/main" id="{2A66388E-2522-D94B-971D-EE362521B81F}"/>
              </a:ext>
            </a:extLst>
          </p:cNvPr>
          <p:cNvSpPr txBox="1"/>
          <p:nvPr/>
        </p:nvSpPr>
        <p:spPr>
          <a:xfrm>
            <a:off x="1146365" y="4368064"/>
            <a:ext cx="740203" cy="433965"/>
          </a:xfrm>
          <a:prstGeom prst="rect">
            <a:avLst/>
          </a:prstGeom>
          <a:noFill/>
        </p:spPr>
        <p:txBody>
          <a:bodyPr wrap="none" lIns="118872" tIns="91440" rIns="118872" bIns="91440" rtlCol="0" anchor="ctr" anchorCtr="0">
            <a:spAutoFit/>
          </a:bodyPr>
          <a:lstStyle/>
          <a:p>
            <a:pPr algn="l">
              <a:lnSpc>
                <a:spcPct val="90000"/>
              </a:lnSpc>
            </a:pPr>
            <a:r>
              <a:rPr lang="en-US" dirty="0"/>
              <a:t>main</a:t>
            </a:r>
          </a:p>
        </p:txBody>
      </p:sp>
      <p:cxnSp>
        <p:nvCxnSpPr>
          <p:cNvPr id="13" name="Straight Connector 12">
            <a:extLst>
              <a:ext uri="{FF2B5EF4-FFF2-40B4-BE49-F238E27FC236}">
                <a16:creationId xmlns:a16="http://schemas.microsoft.com/office/drawing/2014/main" id="{82F3E04A-F833-7045-8ABB-421A760306C5}"/>
              </a:ext>
            </a:extLst>
          </p:cNvPr>
          <p:cNvCxnSpPr>
            <a:cxnSpLocks/>
          </p:cNvCxnSpPr>
          <p:nvPr/>
        </p:nvCxnSpPr>
        <p:spPr>
          <a:xfrm>
            <a:off x="1408112" y="5476642"/>
            <a:ext cx="419100" cy="57150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38EB2A2-9623-B340-9297-42A81AF5BF2E}"/>
              </a:ext>
            </a:extLst>
          </p:cNvPr>
          <p:cNvCxnSpPr>
            <a:cxnSpLocks/>
          </p:cNvCxnSpPr>
          <p:nvPr/>
        </p:nvCxnSpPr>
        <p:spPr>
          <a:xfrm>
            <a:off x="1827441" y="6048142"/>
            <a:ext cx="952271" cy="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99E5CEF-281D-CC45-8C7B-949846442D4B}"/>
              </a:ext>
            </a:extLst>
          </p:cNvPr>
          <p:cNvCxnSpPr>
            <a:cxnSpLocks/>
          </p:cNvCxnSpPr>
          <p:nvPr/>
        </p:nvCxnSpPr>
        <p:spPr>
          <a:xfrm>
            <a:off x="2779712" y="5476642"/>
            <a:ext cx="419100" cy="5715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BD51E5B-22BC-3348-B0F4-1509E38998B4}"/>
              </a:ext>
            </a:extLst>
          </p:cNvPr>
          <p:cNvCxnSpPr>
            <a:cxnSpLocks/>
          </p:cNvCxnSpPr>
          <p:nvPr/>
        </p:nvCxnSpPr>
        <p:spPr>
          <a:xfrm>
            <a:off x="3199041" y="6048142"/>
            <a:ext cx="952271"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4285ECDF-63D2-E645-91B6-C0DE04E5DC01}"/>
              </a:ext>
            </a:extLst>
          </p:cNvPr>
          <p:cNvSpPr txBox="1"/>
          <p:nvPr/>
        </p:nvSpPr>
        <p:spPr>
          <a:xfrm>
            <a:off x="1815825" y="6183818"/>
            <a:ext cx="1104900"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chemeClr val="bg1">
                    <a:lumMod val="65000"/>
                  </a:schemeClr>
                </a:solidFill>
              </a:rPr>
              <a:t>Issue 1</a:t>
            </a:r>
          </a:p>
        </p:txBody>
      </p:sp>
      <p:sp>
        <p:nvSpPr>
          <p:cNvPr id="27" name="TextBox 26">
            <a:extLst>
              <a:ext uri="{FF2B5EF4-FFF2-40B4-BE49-F238E27FC236}">
                <a16:creationId xmlns:a16="http://schemas.microsoft.com/office/drawing/2014/main" id="{0EE41CE4-F60E-384E-B773-4426088BBE5D}"/>
              </a:ext>
            </a:extLst>
          </p:cNvPr>
          <p:cNvSpPr txBox="1"/>
          <p:nvPr/>
        </p:nvSpPr>
        <p:spPr>
          <a:xfrm>
            <a:off x="3203113" y="6183816"/>
            <a:ext cx="1104900"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FF0000"/>
                </a:solidFill>
              </a:rPr>
              <a:t>Issue 2</a:t>
            </a:r>
          </a:p>
        </p:txBody>
      </p:sp>
      <p:sp>
        <p:nvSpPr>
          <p:cNvPr id="28" name="TextBox 27">
            <a:extLst>
              <a:ext uri="{FF2B5EF4-FFF2-40B4-BE49-F238E27FC236}">
                <a16:creationId xmlns:a16="http://schemas.microsoft.com/office/drawing/2014/main" id="{31560B04-5F9B-F341-B649-39BEE5653C29}"/>
              </a:ext>
            </a:extLst>
          </p:cNvPr>
          <p:cNvSpPr txBox="1"/>
          <p:nvPr/>
        </p:nvSpPr>
        <p:spPr>
          <a:xfrm>
            <a:off x="5599111" y="4977622"/>
            <a:ext cx="2940729"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chemeClr val="tx2">
                    <a:lumMod val="75000"/>
                  </a:schemeClr>
                </a:solidFill>
              </a:rPr>
              <a:t>develop -&gt; main testing</a:t>
            </a:r>
          </a:p>
        </p:txBody>
      </p:sp>
      <p:sp>
        <p:nvSpPr>
          <p:cNvPr id="29" name="TextBox 28">
            <a:extLst>
              <a:ext uri="{FF2B5EF4-FFF2-40B4-BE49-F238E27FC236}">
                <a16:creationId xmlns:a16="http://schemas.microsoft.com/office/drawing/2014/main" id="{66D693F1-5F6A-854F-9641-6AF3EA902FD9}"/>
              </a:ext>
            </a:extLst>
          </p:cNvPr>
          <p:cNvSpPr txBox="1"/>
          <p:nvPr/>
        </p:nvSpPr>
        <p:spPr>
          <a:xfrm>
            <a:off x="5599111" y="5629040"/>
            <a:ext cx="2940729"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chemeClr val="tx2">
                    <a:lumMod val="75000"/>
                  </a:schemeClr>
                </a:solidFill>
              </a:rPr>
              <a:t>Pull request testing</a:t>
            </a:r>
          </a:p>
        </p:txBody>
      </p:sp>
      <p:cxnSp>
        <p:nvCxnSpPr>
          <p:cNvPr id="31" name="Straight Arrow Connector 30">
            <a:extLst>
              <a:ext uri="{FF2B5EF4-FFF2-40B4-BE49-F238E27FC236}">
                <a16:creationId xmlns:a16="http://schemas.microsoft.com/office/drawing/2014/main" id="{C45F68CD-797A-6040-B616-ECAC8C712BEC}"/>
              </a:ext>
            </a:extLst>
          </p:cNvPr>
          <p:cNvCxnSpPr>
            <a:cxnSpLocks/>
          </p:cNvCxnSpPr>
          <p:nvPr/>
        </p:nvCxnSpPr>
        <p:spPr>
          <a:xfrm flipV="1">
            <a:off x="5068885" y="4884769"/>
            <a:ext cx="554357" cy="569577"/>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73C0051-C5C6-A041-899E-E914D60E2402}"/>
              </a:ext>
            </a:extLst>
          </p:cNvPr>
          <p:cNvCxnSpPr>
            <a:cxnSpLocks/>
          </p:cNvCxnSpPr>
          <p:nvPr/>
        </p:nvCxnSpPr>
        <p:spPr>
          <a:xfrm flipV="1">
            <a:off x="4151705" y="5506500"/>
            <a:ext cx="434978" cy="539782"/>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6C74B2B2-470A-5648-8893-F829A49E0B09}"/>
              </a:ext>
            </a:extLst>
          </p:cNvPr>
          <p:cNvCxnSpPr>
            <a:cxnSpLocks/>
          </p:cNvCxnSpPr>
          <p:nvPr/>
        </p:nvCxnSpPr>
        <p:spPr>
          <a:xfrm flipV="1">
            <a:off x="2766842" y="5505739"/>
            <a:ext cx="434978" cy="540545"/>
          </a:xfrm>
          <a:prstGeom prst="straightConnector1">
            <a:avLst/>
          </a:prstGeom>
          <a:ln w="317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Oval 44">
            <a:extLst>
              <a:ext uri="{FF2B5EF4-FFF2-40B4-BE49-F238E27FC236}">
                <a16:creationId xmlns:a16="http://schemas.microsoft.com/office/drawing/2014/main" id="{3F74C51C-F3BB-A941-9437-1C1408FE15CC}"/>
              </a:ext>
            </a:extLst>
          </p:cNvPr>
          <p:cNvSpPr/>
          <p:nvPr/>
        </p:nvSpPr>
        <p:spPr>
          <a:xfrm>
            <a:off x="1377403" y="5421177"/>
            <a:ext cx="81280" cy="78742"/>
          </a:xfrm>
          <a:prstGeom prst="ellipse">
            <a:avLst/>
          </a:prstGeom>
          <a:solidFill>
            <a:schemeClr val="bg1">
              <a:lumMod val="6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lumMod val="65000"/>
                </a:schemeClr>
              </a:solidFill>
            </a:endParaRPr>
          </a:p>
        </p:txBody>
      </p:sp>
      <p:sp>
        <p:nvSpPr>
          <p:cNvPr id="46" name="Oval 45">
            <a:extLst>
              <a:ext uri="{FF2B5EF4-FFF2-40B4-BE49-F238E27FC236}">
                <a16:creationId xmlns:a16="http://schemas.microsoft.com/office/drawing/2014/main" id="{BD1D11F2-3EF4-A84B-B188-79CB63A40A9C}"/>
              </a:ext>
            </a:extLst>
          </p:cNvPr>
          <p:cNvSpPr/>
          <p:nvPr/>
        </p:nvSpPr>
        <p:spPr>
          <a:xfrm>
            <a:off x="3177690" y="5431500"/>
            <a:ext cx="81280" cy="78742"/>
          </a:xfrm>
          <a:prstGeom prst="ellipse">
            <a:avLst/>
          </a:prstGeom>
          <a:solidFill>
            <a:schemeClr val="bg1">
              <a:lumMod val="6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lumMod val="65000"/>
                </a:schemeClr>
              </a:solidFill>
            </a:endParaRPr>
          </a:p>
        </p:txBody>
      </p:sp>
      <p:sp>
        <p:nvSpPr>
          <p:cNvPr id="47" name="Oval 46">
            <a:extLst>
              <a:ext uri="{FF2B5EF4-FFF2-40B4-BE49-F238E27FC236}">
                <a16:creationId xmlns:a16="http://schemas.microsoft.com/office/drawing/2014/main" id="{6D273ADD-638B-174D-B0D4-C932872B7BB1}"/>
              </a:ext>
            </a:extLst>
          </p:cNvPr>
          <p:cNvSpPr/>
          <p:nvPr/>
        </p:nvSpPr>
        <p:spPr>
          <a:xfrm>
            <a:off x="2749003" y="5437219"/>
            <a:ext cx="81280" cy="78742"/>
          </a:xfrm>
          <a:prstGeom prst="ellipse">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48" name="Oval 47">
            <a:extLst>
              <a:ext uri="{FF2B5EF4-FFF2-40B4-BE49-F238E27FC236}">
                <a16:creationId xmlns:a16="http://schemas.microsoft.com/office/drawing/2014/main" id="{DE156C6E-3C60-604E-9F58-44EBA49DA3C4}"/>
              </a:ext>
            </a:extLst>
          </p:cNvPr>
          <p:cNvSpPr/>
          <p:nvPr/>
        </p:nvSpPr>
        <p:spPr>
          <a:xfrm>
            <a:off x="4562324" y="5435950"/>
            <a:ext cx="81280" cy="78742"/>
          </a:xfrm>
          <a:prstGeom prst="ellipse">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49" name="Oval 48">
            <a:extLst>
              <a:ext uri="{FF2B5EF4-FFF2-40B4-BE49-F238E27FC236}">
                <a16:creationId xmlns:a16="http://schemas.microsoft.com/office/drawing/2014/main" id="{80D9B3C6-7F22-CD4E-8A72-485D44D3EF5F}"/>
              </a:ext>
            </a:extLst>
          </p:cNvPr>
          <p:cNvSpPr/>
          <p:nvPr/>
        </p:nvSpPr>
        <p:spPr>
          <a:xfrm>
            <a:off x="5007760" y="5435950"/>
            <a:ext cx="81280" cy="78742"/>
          </a:xfrm>
          <a:prstGeom prst="ellipse">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50" name="Oval 49">
            <a:extLst>
              <a:ext uri="{FF2B5EF4-FFF2-40B4-BE49-F238E27FC236}">
                <a16:creationId xmlns:a16="http://schemas.microsoft.com/office/drawing/2014/main" id="{4E589F2D-E93E-E248-846C-9EDB96EE0B5A}"/>
              </a:ext>
            </a:extLst>
          </p:cNvPr>
          <p:cNvSpPr/>
          <p:nvPr/>
        </p:nvSpPr>
        <p:spPr>
          <a:xfrm>
            <a:off x="5599111" y="4793703"/>
            <a:ext cx="81280" cy="78742"/>
          </a:xfrm>
          <a:prstGeom prst="ellipse">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5" name="TextBox 4">
            <a:extLst>
              <a:ext uri="{FF2B5EF4-FFF2-40B4-BE49-F238E27FC236}">
                <a16:creationId xmlns:a16="http://schemas.microsoft.com/office/drawing/2014/main" id="{F6B77418-C007-4747-BEC3-8B196AB8F62D}"/>
              </a:ext>
            </a:extLst>
          </p:cNvPr>
          <p:cNvSpPr txBox="1"/>
          <p:nvPr/>
        </p:nvSpPr>
        <p:spPr>
          <a:xfrm>
            <a:off x="363402" y="630025"/>
            <a:ext cx="2599686" cy="683264"/>
          </a:xfrm>
          <a:prstGeom prst="rect">
            <a:avLst/>
          </a:prstGeom>
          <a:noFill/>
        </p:spPr>
        <p:txBody>
          <a:bodyPr wrap="none" lIns="118872" tIns="91440" rIns="118872" bIns="91440" rtlCol="0" anchor="ctr" anchorCtr="0">
            <a:spAutoFit/>
          </a:bodyPr>
          <a:lstStyle/>
          <a:p>
            <a:pPr>
              <a:lnSpc>
                <a:spcPct val="90000"/>
              </a:lnSpc>
            </a:pPr>
            <a:r>
              <a:rPr lang="en-US" dirty="0">
                <a:hlinkClick r:id="rId3"/>
              </a:rPr>
              <a:t>https://trilinos.github.io/</a:t>
            </a:r>
            <a:endParaRPr lang="en-US" dirty="0"/>
          </a:p>
          <a:p>
            <a:pPr>
              <a:lnSpc>
                <a:spcPct val="90000"/>
              </a:lnSpc>
            </a:pPr>
            <a:endParaRPr lang="en-US" dirty="0"/>
          </a:p>
        </p:txBody>
      </p:sp>
    </p:spTree>
    <p:extLst>
      <p:ext uri="{BB962C8B-B14F-4D97-AF65-F5344CB8AC3E}">
        <p14:creationId xmlns:p14="http://schemas.microsoft.com/office/powerpoint/2010/main" val="15798934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1C7ED-2A46-3949-B59E-F7D19B5D57B0}"/>
              </a:ext>
            </a:extLst>
          </p:cNvPr>
          <p:cNvSpPr>
            <a:spLocks noGrp="1"/>
          </p:cNvSpPr>
          <p:nvPr>
            <p:ph type="title"/>
          </p:nvPr>
        </p:nvSpPr>
        <p:spPr>
          <a:xfrm>
            <a:off x="195062" y="184511"/>
            <a:ext cx="11372473" cy="914400"/>
          </a:xfrm>
        </p:spPr>
        <p:txBody>
          <a:bodyPr/>
          <a:lstStyle/>
          <a:p>
            <a:r>
              <a:rPr lang="en-US" dirty="0"/>
              <a:t>Current Open MPI Workflow</a:t>
            </a:r>
            <a:br>
              <a:rPr lang="en-US" dirty="0"/>
            </a:br>
            <a:endParaRPr lang="en-US" sz="2000" b="0" dirty="0"/>
          </a:p>
        </p:txBody>
      </p:sp>
      <p:sp>
        <p:nvSpPr>
          <p:cNvPr id="3" name="Content Placeholder 2">
            <a:extLst>
              <a:ext uri="{FF2B5EF4-FFF2-40B4-BE49-F238E27FC236}">
                <a16:creationId xmlns:a16="http://schemas.microsoft.com/office/drawing/2014/main" id="{15856FC1-CDDD-E94F-AD5E-D46650F9D13E}"/>
              </a:ext>
            </a:extLst>
          </p:cNvPr>
          <p:cNvSpPr>
            <a:spLocks noGrp="1"/>
          </p:cNvSpPr>
          <p:nvPr>
            <p:ph idx="1"/>
          </p:nvPr>
        </p:nvSpPr>
        <p:spPr>
          <a:xfrm>
            <a:off x="391817" y="1321181"/>
            <a:ext cx="5163933" cy="1788672"/>
          </a:xfrm>
        </p:spPr>
        <p:txBody>
          <a:bodyPr/>
          <a:lstStyle/>
          <a:p>
            <a:pPr marL="0" indent="0">
              <a:buNone/>
            </a:pPr>
            <a:r>
              <a:rPr lang="en-US" sz="2000" dirty="0"/>
              <a:t>Versioning:</a:t>
            </a:r>
          </a:p>
          <a:p>
            <a:pPr marL="0" indent="0">
              <a:buNone/>
            </a:pPr>
            <a:r>
              <a:rPr lang="en-US" sz="2000" dirty="0"/>
              <a:t>Major versions - break compatibility</a:t>
            </a:r>
          </a:p>
          <a:p>
            <a:pPr marL="0" indent="0">
              <a:buNone/>
            </a:pPr>
            <a:r>
              <a:rPr lang="en-US" sz="2000" dirty="0"/>
              <a:t>Minor versions – visible</a:t>
            </a:r>
          </a:p>
          <a:p>
            <a:pPr marL="0" indent="0">
              <a:buNone/>
            </a:pPr>
            <a:r>
              <a:rPr lang="en-US" sz="2000" dirty="0"/>
              <a:t>Releases correct issues</a:t>
            </a:r>
          </a:p>
          <a:p>
            <a:pPr marL="0" indent="0">
              <a:buNone/>
            </a:pPr>
            <a:endParaRPr lang="en-US" sz="2000" dirty="0"/>
          </a:p>
        </p:txBody>
      </p:sp>
      <p:sp>
        <p:nvSpPr>
          <p:cNvPr id="4" name="TextBox 3">
            <a:extLst>
              <a:ext uri="{FF2B5EF4-FFF2-40B4-BE49-F238E27FC236}">
                <a16:creationId xmlns:a16="http://schemas.microsoft.com/office/drawing/2014/main" id="{6BCFC018-BE41-2B41-89E3-AB9BB0F5BD2C}"/>
              </a:ext>
            </a:extLst>
          </p:cNvPr>
          <p:cNvSpPr txBox="1"/>
          <p:nvPr/>
        </p:nvSpPr>
        <p:spPr>
          <a:xfrm>
            <a:off x="6065795" y="311449"/>
            <a:ext cx="6359119" cy="6135013"/>
          </a:xfrm>
          <a:prstGeom prst="rect">
            <a:avLst/>
          </a:prstGeom>
          <a:noFill/>
        </p:spPr>
        <p:txBody>
          <a:bodyPr wrap="square" lIns="118872" tIns="91440" rIns="118872" bIns="91440" rtlCol="0" anchor="ctr" anchorCtr="0">
            <a:spAutoFit/>
          </a:bodyPr>
          <a:lstStyle/>
          <a:p>
            <a:pPr>
              <a:lnSpc>
                <a:spcPct val="90000"/>
              </a:lnSpc>
              <a:spcBef>
                <a:spcPts val="1400"/>
              </a:spcBef>
            </a:pPr>
            <a:r>
              <a:rPr lang="en-US" sz="2000" dirty="0"/>
              <a:t>Workflow designed so that</a:t>
            </a:r>
          </a:p>
          <a:p>
            <a:pPr marL="285750" indent="-285750">
              <a:lnSpc>
                <a:spcPct val="90000"/>
              </a:lnSpc>
              <a:spcBef>
                <a:spcPts val="1400"/>
              </a:spcBef>
              <a:buFont typeface="Arial" panose="020B0604020202020204" pitchFamily="34" charset="0"/>
              <a:buChar char="•"/>
            </a:pPr>
            <a:r>
              <a:rPr lang="en-US" sz="2000" dirty="0"/>
              <a:t>Support two most recent releases</a:t>
            </a:r>
          </a:p>
          <a:p>
            <a:pPr marL="285750" indent="-285750">
              <a:lnSpc>
                <a:spcPct val="90000"/>
              </a:lnSpc>
              <a:spcBef>
                <a:spcPts val="1400"/>
              </a:spcBef>
              <a:buFont typeface="Arial" panose="020B0604020202020204" pitchFamily="34" charset="0"/>
              <a:buChar char="•"/>
            </a:pPr>
            <a:r>
              <a:rPr lang="en-US" sz="2000" dirty="0"/>
              <a:t>Issues are addressed on all applicable branches</a:t>
            </a:r>
          </a:p>
          <a:p>
            <a:pPr marL="285750" indent="-285750">
              <a:lnSpc>
                <a:spcPct val="90000"/>
              </a:lnSpc>
              <a:spcBef>
                <a:spcPts val="1400"/>
              </a:spcBef>
              <a:buFont typeface="Arial" panose="020B0604020202020204" pitchFamily="34" charset="0"/>
              <a:buChar char="•"/>
            </a:pPr>
            <a:r>
              <a:rPr lang="en-US" sz="2000" dirty="0"/>
              <a:t>All PR’s reviewed by at least one core developer</a:t>
            </a:r>
          </a:p>
          <a:p>
            <a:pPr marL="285750" indent="-285750">
              <a:lnSpc>
                <a:spcPct val="90000"/>
              </a:lnSpc>
              <a:spcBef>
                <a:spcPts val="1400"/>
              </a:spcBef>
              <a:buFont typeface="Arial" panose="020B0604020202020204" pitchFamily="34" charset="0"/>
              <a:buChar char="•"/>
            </a:pPr>
            <a:r>
              <a:rPr lang="en-US" sz="2000" dirty="0"/>
              <a:t>Main and supported branches work at all times</a:t>
            </a:r>
          </a:p>
          <a:p>
            <a:pPr marL="285750" indent="-285750">
              <a:lnSpc>
                <a:spcPct val="90000"/>
              </a:lnSpc>
              <a:spcBef>
                <a:spcPts val="1400"/>
              </a:spcBef>
              <a:buFont typeface="Arial" panose="020B0604020202020204" pitchFamily="34" charset="0"/>
              <a:buChar char="•"/>
            </a:pPr>
            <a:r>
              <a:rPr lang="en-US" sz="2000" dirty="0"/>
              <a:t>Developers work on main or feature branches depending on complexity of the changes</a:t>
            </a:r>
          </a:p>
          <a:p>
            <a:pPr>
              <a:lnSpc>
                <a:spcPct val="90000"/>
              </a:lnSpc>
              <a:spcBef>
                <a:spcPts val="1400"/>
              </a:spcBef>
            </a:pPr>
            <a:r>
              <a:rPr lang="en-US" sz="2000" dirty="0"/>
              <a:t>Testing</a:t>
            </a:r>
          </a:p>
          <a:p>
            <a:pPr marL="285750" indent="-285750">
              <a:lnSpc>
                <a:spcPct val="90000"/>
              </a:lnSpc>
              <a:spcBef>
                <a:spcPts val="1400"/>
              </a:spcBef>
              <a:buFont typeface="Arial" panose="020B0604020202020204" pitchFamily="34" charset="0"/>
              <a:buChar char="•"/>
            </a:pPr>
            <a:r>
              <a:rPr lang="en-US" sz="2000" dirty="0"/>
              <a:t>CI testing on PR’s for any branch using Jenkins (limited set of compilers,  hardware, tests)</a:t>
            </a:r>
          </a:p>
          <a:p>
            <a:pPr marL="285750" indent="-285750">
              <a:lnSpc>
                <a:spcPct val="90000"/>
              </a:lnSpc>
              <a:spcBef>
                <a:spcPts val="1400"/>
              </a:spcBef>
              <a:buFont typeface="Arial" panose="020B0604020202020204" pitchFamily="34" charset="0"/>
              <a:buChar char="•"/>
            </a:pPr>
            <a:r>
              <a:rPr lang="en-US" sz="2000" dirty="0"/>
              <a:t>Nightly testing on all branches </a:t>
            </a:r>
            <a:r>
              <a:rPr lang="en-US" sz="2000"/>
              <a:t>using community-built </a:t>
            </a:r>
            <a:r>
              <a:rPr lang="en-US" sz="2000" dirty="0"/>
              <a:t>MTT framework (more complex set of compilers, hardware, tests)</a:t>
            </a:r>
          </a:p>
          <a:p>
            <a:pPr marL="285750" indent="-285750">
              <a:lnSpc>
                <a:spcPct val="90000"/>
              </a:lnSpc>
              <a:spcBef>
                <a:spcPts val="1400"/>
              </a:spcBef>
              <a:buFont typeface="Arial" panose="020B0604020202020204" pitchFamily="34" charset="0"/>
              <a:buChar char="•"/>
            </a:pPr>
            <a:r>
              <a:rPr lang="en-US" sz="2000" dirty="0"/>
              <a:t>Additional testing for release candidates</a:t>
            </a:r>
          </a:p>
          <a:p>
            <a:pPr algn="l">
              <a:lnSpc>
                <a:spcPct val="90000"/>
              </a:lnSpc>
              <a:spcBef>
                <a:spcPts val="1400"/>
              </a:spcBef>
            </a:pPr>
            <a:endParaRPr lang="en-US" sz="2000" dirty="0"/>
          </a:p>
        </p:txBody>
      </p:sp>
      <p:cxnSp>
        <p:nvCxnSpPr>
          <p:cNvPr id="7" name="Straight Arrow Connector 6">
            <a:extLst>
              <a:ext uri="{FF2B5EF4-FFF2-40B4-BE49-F238E27FC236}">
                <a16:creationId xmlns:a16="http://schemas.microsoft.com/office/drawing/2014/main" id="{1D7C4B87-8570-8A42-AF8A-CA152401EEC4}"/>
              </a:ext>
            </a:extLst>
          </p:cNvPr>
          <p:cNvCxnSpPr>
            <a:cxnSpLocks/>
          </p:cNvCxnSpPr>
          <p:nvPr/>
        </p:nvCxnSpPr>
        <p:spPr>
          <a:xfrm>
            <a:off x="360608" y="3641380"/>
            <a:ext cx="5520690"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D9FC5928-3BC6-604D-9003-903AB8252569}"/>
              </a:ext>
            </a:extLst>
          </p:cNvPr>
          <p:cNvCxnSpPr>
            <a:cxnSpLocks/>
          </p:cNvCxnSpPr>
          <p:nvPr/>
        </p:nvCxnSpPr>
        <p:spPr>
          <a:xfrm>
            <a:off x="341333" y="4700247"/>
            <a:ext cx="5539965" cy="44849"/>
          </a:xfrm>
          <a:prstGeom prst="straightConnector1">
            <a:avLst/>
          </a:prstGeom>
          <a:ln w="38100">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AEB99A0C-DE40-CA40-AAA0-AA4192C7B9AD}"/>
              </a:ext>
            </a:extLst>
          </p:cNvPr>
          <p:cNvSpPr txBox="1"/>
          <p:nvPr/>
        </p:nvSpPr>
        <p:spPr>
          <a:xfrm>
            <a:off x="364158" y="4273157"/>
            <a:ext cx="2779222" cy="433965"/>
          </a:xfrm>
          <a:prstGeom prst="rect">
            <a:avLst/>
          </a:prstGeom>
          <a:noFill/>
        </p:spPr>
        <p:txBody>
          <a:bodyPr wrap="none" lIns="118872" tIns="91440" rIns="118872" bIns="91440" rtlCol="0" anchor="ctr" anchorCtr="0">
            <a:spAutoFit/>
          </a:bodyPr>
          <a:lstStyle/>
          <a:p>
            <a:pPr algn="l">
              <a:lnSpc>
                <a:spcPct val="90000"/>
              </a:lnSpc>
            </a:pPr>
            <a:r>
              <a:rPr lang="en-US" dirty="0">
                <a:solidFill>
                  <a:srgbClr val="00B050"/>
                </a:solidFill>
              </a:rPr>
              <a:t>Latest supported release</a:t>
            </a:r>
          </a:p>
        </p:txBody>
      </p:sp>
      <p:sp>
        <p:nvSpPr>
          <p:cNvPr id="11" name="TextBox 10">
            <a:extLst>
              <a:ext uri="{FF2B5EF4-FFF2-40B4-BE49-F238E27FC236}">
                <a16:creationId xmlns:a16="http://schemas.microsoft.com/office/drawing/2014/main" id="{2A66388E-2522-D94B-971D-EE362521B81F}"/>
              </a:ext>
            </a:extLst>
          </p:cNvPr>
          <p:cNvSpPr txBox="1"/>
          <p:nvPr/>
        </p:nvSpPr>
        <p:spPr>
          <a:xfrm>
            <a:off x="413308" y="3151337"/>
            <a:ext cx="740203" cy="433965"/>
          </a:xfrm>
          <a:prstGeom prst="rect">
            <a:avLst/>
          </a:prstGeom>
          <a:noFill/>
        </p:spPr>
        <p:txBody>
          <a:bodyPr wrap="none" lIns="118872" tIns="91440" rIns="118872" bIns="91440" rtlCol="0" anchor="ctr" anchorCtr="0">
            <a:spAutoFit/>
          </a:bodyPr>
          <a:lstStyle/>
          <a:p>
            <a:pPr algn="l">
              <a:lnSpc>
                <a:spcPct val="90000"/>
              </a:lnSpc>
            </a:pPr>
            <a:r>
              <a:rPr lang="en-US" dirty="0"/>
              <a:t>main</a:t>
            </a:r>
          </a:p>
        </p:txBody>
      </p:sp>
      <p:cxnSp>
        <p:nvCxnSpPr>
          <p:cNvPr id="13" name="Straight Connector 12">
            <a:extLst>
              <a:ext uri="{FF2B5EF4-FFF2-40B4-BE49-F238E27FC236}">
                <a16:creationId xmlns:a16="http://schemas.microsoft.com/office/drawing/2014/main" id="{82F3E04A-F833-7045-8ABB-421A760306C5}"/>
              </a:ext>
            </a:extLst>
          </p:cNvPr>
          <p:cNvCxnSpPr>
            <a:cxnSpLocks/>
          </p:cNvCxnSpPr>
          <p:nvPr/>
        </p:nvCxnSpPr>
        <p:spPr>
          <a:xfrm>
            <a:off x="1020493" y="5188518"/>
            <a:ext cx="402463" cy="565607"/>
          </a:xfrm>
          <a:prstGeom prst="line">
            <a:avLst/>
          </a:prstGeom>
          <a:ln w="38100">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38EB2A2-9623-B340-9297-42A81AF5BF2E}"/>
              </a:ext>
            </a:extLst>
          </p:cNvPr>
          <p:cNvCxnSpPr>
            <a:cxnSpLocks/>
          </p:cNvCxnSpPr>
          <p:nvPr/>
        </p:nvCxnSpPr>
        <p:spPr>
          <a:xfrm>
            <a:off x="1388823" y="5740664"/>
            <a:ext cx="1008870" cy="0"/>
          </a:xfrm>
          <a:prstGeom prst="line">
            <a:avLst/>
          </a:prstGeom>
          <a:ln w="381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99E5CEF-281D-CC45-8C7B-949846442D4B}"/>
              </a:ext>
            </a:extLst>
          </p:cNvPr>
          <p:cNvCxnSpPr>
            <a:cxnSpLocks/>
          </p:cNvCxnSpPr>
          <p:nvPr/>
        </p:nvCxnSpPr>
        <p:spPr>
          <a:xfrm>
            <a:off x="3596253" y="3659623"/>
            <a:ext cx="439736" cy="2071043"/>
          </a:xfrm>
          <a:prstGeom prst="line">
            <a:avLst/>
          </a:prstGeom>
          <a:ln w="38100">
            <a:solidFill>
              <a:srgbClr val="FF0000"/>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BD51E5B-22BC-3348-B0F4-1509E38998B4}"/>
              </a:ext>
            </a:extLst>
          </p:cNvPr>
          <p:cNvCxnSpPr>
            <a:cxnSpLocks/>
          </p:cNvCxnSpPr>
          <p:nvPr/>
        </p:nvCxnSpPr>
        <p:spPr>
          <a:xfrm>
            <a:off x="4035989" y="5726899"/>
            <a:ext cx="857379" cy="13765"/>
          </a:xfrm>
          <a:prstGeom prst="line">
            <a:avLst/>
          </a:prstGeom>
          <a:ln w="38100">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4285ECDF-63D2-E645-91B6-C0DE04E5DC01}"/>
              </a:ext>
            </a:extLst>
          </p:cNvPr>
          <p:cNvSpPr txBox="1"/>
          <p:nvPr/>
        </p:nvSpPr>
        <p:spPr>
          <a:xfrm>
            <a:off x="1305708" y="5856769"/>
            <a:ext cx="1104900"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chemeClr val="bg1">
                    <a:lumMod val="65000"/>
                  </a:schemeClr>
                </a:solidFill>
              </a:rPr>
              <a:t>Issue 1</a:t>
            </a:r>
          </a:p>
        </p:txBody>
      </p:sp>
      <p:sp>
        <p:nvSpPr>
          <p:cNvPr id="27" name="TextBox 26">
            <a:extLst>
              <a:ext uri="{FF2B5EF4-FFF2-40B4-BE49-F238E27FC236}">
                <a16:creationId xmlns:a16="http://schemas.microsoft.com/office/drawing/2014/main" id="{0EE41CE4-F60E-384E-B773-4426088BBE5D}"/>
              </a:ext>
            </a:extLst>
          </p:cNvPr>
          <p:cNvSpPr txBox="1"/>
          <p:nvPr/>
        </p:nvSpPr>
        <p:spPr>
          <a:xfrm>
            <a:off x="3911152" y="5873997"/>
            <a:ext cx="1104900"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FF0000"/>
                </a:solidFill>
              </a:rPr>
              <a:t>Issue 2</a:t>
            </a:r>
          </a:p>
        </p:txBody>
      </p:sp>
      <p:cxnSp>
        <p:nvCxnSpPr>
          <p:cNvPr id="30" name="Straight Arrow Connector 29">
            <a:extLst>
              <a:ext uri="{FF2B5EF4-FFF2-40B4-BE49-F238E27FC236}">
                <a16:creationId xmlns:a16="http://schemas.microsoft.com/office/drawing/2014/main" id="{79EF9AC5-022A-7249-BB3D-AAFB60DAAB2B}"/>
              </a:ext>
            </a:extLst>
          </p:cNvPr>
          <p:cNvCxnSpPr>
            <a:cxnSpLocks/>
          </p:cNvCxnSpPr>
          <p:nvPr/>
        </p:nvCxnSpPr>
        <p:spPr>
          <a:xfrm>
            <a:off x="378119" y="4220113"/>
            <a:ext cx="5503179" cy="35553"/>
          </a:xfrm>
          <a:prstGeom prst="straightConnector1">
            <a:avLst/>
          </a:prstGeom>
          <a:ln w="38100">
            <a:solidFill>
              <a:srgbClr val="7030A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2F6115C-C99A-1C49-9AE9-4FCB8493568C}"/>
              </a:ext>
            </a:extLst>
          </p:cNvPr>
          <p:cNvSpPr txBox="1"/>
          <p:nvPr/>
        </p:nvSpPr>
        <p:spPr>
          <a:xfrm>
            <a:off x="368903" y="3733306"/>
            <a:ext cx="5633536"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7030A0"/>
                </a:solidFill>
              </a:rPr>
              <a:t>Upcoming release (if exists)</a:t>
            </a:r>
          </a:p>
        </p:txBody>
      </p:sp>
      <p:cxnSp>
        <p:nvCxnSpPr>
          <p:cNvPr id="33" name="Straight Arrow Connector 32">
            <a:extLst>
              <a:ext uri="{FF2B5EF4-FFF2-40B4-BE49-F238E27FC236}">
                <a16:creationId xmlns:a16="http://schemas.microsoft.com/office/drawing/2014/main" id="{CDB1F43E-DB9D-CE47-99D1-4B1A6601131A}"/>
              </a:ext>
            </a:extLst>
          </p:cNvPr>
          <p:cNvCxnSpPr>
            <a:cxnSpLocks/>
          </p:cNvCxnSpPr>
          <p:nvPr/>
        </p:nvCxnSpPr>
        <p:spPr>
          <a:xfrm>
            <a:off x="413308" y="5172982"/>
            <a:ext cx="5520690" cy="31073"/>
          </a:xfrm>
          <a:prstGeom prst="straightConnector1">
            <a:avLst/>
          </a:prstGeom>
          <a:ln w="381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87F196DA-AD7B-2642-B0FD-4C7E45C83124}"/>
              </a:ext>
            </a:extLst>
          </p:cNvPr>
          <p:cNvSpPr txBox="1"/>
          <p:nvPr/>
        </p:nvSpPr>
        <p:spPr>
          <a:xfrm>
            <a:off x="374167" y="4686374"/>
            <a:ext cx="3048527" cy="433965"/>
          </a:xfrm>
          <a:prstGeom prst="rect">
            <a:avLst/>
          </a:prstGeom>
          <a:noFill/>
        </p:spPr>
        <p:txBody>
          <a:bodyPr wrap="none" lIns="118872" tIns="91440" rIns="118872" bIns="91440" rtlCol="0" anchor="ctr" anchorCtr="0">
            <a:spAutoFit/>
          </a:bodyPr>
          <a:lstStyle/>
          <a:p>
            <a:pPr algn="l">
              <a:lnSpc>
                <a:spcPct val="90000"/>
              </a:lnSpc>
            </a:pPr>
            <a:r>
              <a:rPr lang="en-US" dirty="0">
                <a:solidFill>
                  <a:schemeClr val="accent3"/>
                </a:solidFill>
              </a:rPr>
              <a:t>Previous supported release</a:t>
            </a:r>
          </a:p>
        </p:txBody>
      </p:sp>
      <p:cxnSp>
        <p:nvCxnSpPr>
          <p:cNvPr id="36" name="Straight Arrow Connector 35">
            <a:extLst>
              <a:ext uri="{FF2B5EF4-FFF2-40B4-BE49-F238E27FC236}">
                <a16:creationId xmlns:a16="http://schemas.microsoft.com/office/drawing/2014/main" id="{CB38AE10-B31D-F940-B4D3-9345E3B7B096}"/>
              </a:ext>
            </a:extLst>
          </p:cNvPr>
          <p:cNvCxnSpPr>
            <a:cxnSpLocks/>
          </p:cNvCxnSpPr>
          <p:nvPr/>
        </p:nvCxnSpPr>
        <p:spPr>
          <a:xfrm flipV="1">
            <a:off x="2386698" y="5197639"/>
            <a:ext cx="1139782" cy="543025"/>
          </a:xfrm>
          <a:prstGeom prst="straightConnector1">
            <a:avLst/>
          </a:prstGeom>
          <a:ln w="317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98A4794-3301-F54A-BA06-A8E1B53E26A1}"/>
              </a:ext>
            </a:extLst>
          </p:cNvPr>
          <p:cNvCxnSpPr>
            <a:cxnSpLocks/>
            <a:endCxn id="40" idx="4"/>
          </p:cNvCxnSpPr>
          <p:nvPr/>
        </p:nvCxnSpPr>
        <p:spPr>
          <a:xfrm flipV="1">
            <a:off x="2397693" y="4740130"/>
            <a:ext cx="1051139" cy="1000534"/>
          </a:xfrm>
          <a:prstGeom prst="straightConnector1">
            <a:avLst/>
          </a:prstGeom>
          <a:ln w="31750">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2F8573F4-A972-C04E-8107-371767DAAEFC}"/>
              </a:ext>
            </a:extLst>
          </p:cNvPr>
          <p:cNvCxnSpPr>
            <a:cxnSpLocks/>
            <a:endCxn id="56" idx="3"/>
          </p:cNvCxnSpPr>
          <p:nvPr/>
        </p:nvCxnSpPr>
        <p:spPr>
          <a:xfrm flipV="1">
            <a:off x="4893368" y="3675713"/>
            <a:ext cx="662382" cy="2054953"/>
          </a:xfrm>
          <a:prstGeom prst="straightConnector1">
            <a:avLst/>
          </a:prstGeom>
          <a:ln w="31750">
            <a:solidFill>
              <a:srgbClr val="FF0000"/>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AB629AD0-93FA-5F4B-9B9C-B4FC498B19E2}"/>
              </a:ext>
            </a:extLst>
          </p:cNvPr>
          <p:cNvCxnSpPr>
            <a:cxnSpLocks/>
            <a:endCxn id="55" idx="3"/>
          </p:cNvCxnSpPr>
          <p:nvPr/>
        </p:nvCxnSpPr>
        <p:spPr>
          <a:xfrm flipV="1">
            <a:off x="4893368" y="4309585"/>
            <a:ext cx="718668" cy="1431079"/>
          </a:xfrm>
          <a:prstGeom prst="straightConnector1">
            <a:avLst/>
          </a:prstGeom>
          <a:ln w="31750">
            <a:solidFill>
              <a:srgbClr val="FF0000"/>
            </a:solidFill>
            <a:tailEnd type="triangle" w="med" len="med"/>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EB86A8A-B7E6-EA45-BC3A-0CC09F6C659C}"/>
              </a:ext>
            </a:extLst>
          </p:cNvPr>
          <p:cNvSpPr txBox="1"/>
          <p:nvPr/>
        </p:nvSpPr>
        <p:spPr>
          <a:xfrm>
            <a:off x="754265" y="5776266"/>
            <a:ext cx="54150" cy="515892"/>
          </a:xfrm>
          <a:prstGeom prst="rect">
            <a:avLst/>
          </a:prstGeom>
          <a:noFill/>
        </p:spPr>
        <p:txBody>
          <a:bodyPr wrap="square" lIns="118872" tIns="91440" rIns="118872" bIns="91440" rtlCol="0" anchor="ctr" anchorCtr="0">
            <a:spAutoFit/>
          </a:bodyPr>
          <a:lstStyle/>
          <a:p>
            <a:pPr algn="l">
              <a:lnSpc>
                <a:spcPct val="90000"/>
              </a:lnSpc>
            </a:pPr>
            <a:endParaRPr lang="en-US" dirty="0"/>
          </a:p>
        </p:txBody>
      </p:sp>
      <p:sp>
        <p:nvSpPr>
          <p:cNvPr id="52" name="Oval 51">
            <a:extLst>
              <a:ext uri="{FF2B5EF4-FFF2-40B4-BE49-F238E27FC236}">
                <a16:creationId xmlns:a16="http://schemas.microsoft.com/office/drawing/2014/main" id="{8844B497-99CC-F248-8BF0-B68BE4D7B952}"/>
              </a:ext>
            </a:extLst>
          </p:cNvPr>
          <p:cNvSpPr/>
          <p:nvPr/>
        </p:nvSpPr>
        <p:spPr>
          <a:xfrm flipH="1">
            <a:off x="3427650" y="5126392"/>
            <a:ext cx="96745" cy="71247"/>
          </a:xfrm>
          <a:prstGeom prst="ellipse">
            <a:avLst/>
          </a:prstGeom>
          <a:solidFill>
            <a:schemeClr val="bg1">
              <a:lumMod val="6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lumMod val="65000"/>
                </a:schemeClr>
              </a:solidFill>
            </a:endParaRPr>
          </a:p>
        </p:txBody>
      </p:sp>
      <p:sp>
        <p:nvSpPr>
          <p:cNvPr id="55" name="Oval 54">
            <a:extLst>
              <a:ext uri="{FF2B5EF4-FFF2-40B4-BE49-F238E27FC236}">
                <a16:creationId xmlns:a16="http://schemas.microsoft.com/office/drawing/2014/main" id="{09FEDEDC-F9CE-1E42-BF5E-1F9DF6E5AF62}"/>
              </a:ext>
            </a:extLst>
          </p:cNvPr>
          <p:cNvSpPr/>
          <p:nvPr/>
        </p:nvSpPr>
        <p:spPr>
          <a:xfrm>
            <a:off x="5600133" y="4242374"/>
            <a:ext cx="81280" cy="78742"/>
          </a:xfrm>
          <a:prstGeom prst="ellipse">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56" name="Oval 55">
            <a:extLst>
              <a:ext uri="{FF2B5EF4-FFF2-40B4-BE49-F238E27FC236}">
                <a16:creationId xmlns:a16="http://schemas.microsoft.com/office/drawing/2014/main" id="{4B0493E5-FD11-2A4F-8144-3FCE8E0F392D}"/>
              </a:ext>
            </a:extLst>
          </p:cNvPr>
          <p:cNvSpPr/>
          <p:nvPr/>
        </p:nvSpPr>
        <p:spPr>
          <a:xfrm>
            <a:off x="5543847" y="3608502"/>
            <a:ext cx="81280" cy="78742"/>
          </a:xfrm>
          <a:prstGeom prst="ellipse">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rgbClr val="FF0000"/>
              </a:solidFill>
            </a:endParaRPr>
          </a:p>
        </p:txBody>
      </p:sp>
      <p:sp>
        <p:nvSpPr>
          <p:cNvPr id="34" name="Title 1">
            <a:extLst>
              <a:ext uri="{FF2B5EF4-FFF2-40B4-BE49-F238E27FC236}">
                <a16:creationId xmlns:a16="http://schemas.microsoft.com/office/drawing/2014/main" id="{2E105F85-320F-434E-AB49-14019F5FC0D3}"/>
              </a:ext>
            </a:extLst>
          </p:cNvPr>
          <p:cNvSpPr txBox="1">
            <a:spLocks/>
          </p:cNvSpPr>
          <p:nvPr/>
        </p:nvSpPr>
        <p:spPr bwMode="auto">
          <a:xfrm>
            <a:off x="276986" y="650226"/>
            <a:ext cx="4069207" cy="4848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sz="2000" b="0" dirty="0">
                <a:hlinkClick r:id="rId3"/>
              </a:rPr>
              <a:t>https://www.open-mpi.org</a:t>
            </a:r>
            <a:endParaRPr lang="en-US" sz="2000" b="0" dirty="0"/>
          </a:p>
        </p:txBody>
      </p:sp>
      <p:sp>
        <p:nvSpPr>
          <p:cNvPr id="40" name="Oval 39">
            <a:extLst>
              <a:ext uri="{FF2B5EF4-FFF2-40B4-BE49-F238E27FC236}">
                <a16:creationId xmlns:a16="http://schemas.microsoft.com/office/drawing/2014/main" id="{B8268F3D-B632-F842-987C-AAB3E93D7876}"/>
              </a:ext>
            </a:extLst>
          </p:cNvPr>
          <p:cNvSpPr/>
          <p:nvPr/>
        </p:nvSpPr>
        <p:spPr>
          <a:xfrm flipH="1">
            <a:off x="3400460" y="4668883"/>
            <a:ext cx="96745" cy="71247"/>
          </a:xfrm>
          <a:prstGeom prst="ellipse">
            <a:avLst/>
          </a:prstGeom>
          <a:solidFill>
            <a:schemeClr val="bg1">
              <a:lumMod val="6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lumMod val="65000"/>
                </a:schemeClr>
              </a:solidFill>
            </a:endParaRPr>
          </a:p>
        </p:txBody>
      </p:sp>
    </p:spTree>
    <p:extLst>
      <p:ext uri="{BB962C8B-B14F-4D97-AF65-F5344CB8AC3E}">
        <p14:creationId xmlns:p14="http://schemas.microsoft.com/office/powerpoint/2010/main" val="9886092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1C7ED-2A46-3949-B59E-F7D19B5D57B0}"/>
              </a:ext>
            </a:extLst>
          </p:cNvPr>
          <p:cNvSpPr>
            <a:spLocks noGrp="1"/>
          </p:cNvSpPr>
          <p:nvPr>
            <p:ph type="title"/>
          </p:nvPr>
        </p:nvSpPr>
        <p:spPr>
          <a:xfrm>
            <a:off x="5934863" y="14514"/>
            <a:ext cx="4456779" cy="914400"/>
          </a:xfrm>
        </p:spPr>
        <p:txBody>
          <a:bodyPr/>
          <a:lstStyle/>
          <a:p>
            <a:r>
              <a:rPr lang="en-US" dirty="0"/>
              <a:t>Current </a:t>
            </a:r>
            <a:r>
              <a:rPr lang="en-US" dirty="0" err="1"/>
              <a:t>FleCSI</a:t>
            </a:r>
            <a:r>
              <a:rPr lang="en-US" dirty="0"/>
              <a:t> Workflow</a:t>
            </a:r>
          </a:p>
        </p:txBody>
      </p:sp>
      <p:sp>
        <p:nvSpPr>
          <p:cNvPr id="3" name="TextBox 2">
            <a:extLst>
              <a:ext uri="{FF2B5EF4-FFF2-40B4-BE49-F238E27FC236}">
                <a16:creationId xmlns:a16="http://schemas.microsoft.com/office/drawing/2014/main" id="{23B63847-125D-B34C-9EF8-A534C3A462EC}"/>
              </a:ext>
            </a:extLst>
          </p:cNvPr>
          <p:cNvSpPr txBox="1"/>
          <p:nvPr/>
        </p:nvSpPr>
        <p:spPr>
          <a:xfrm>
            <a:off x="6352996" y="471714"/>
            <a:ext cx="2984407" cy="683264"/>
          </a:xfrm>
          <a:prstGeom prst="rect">
            <a:avLst/>
          </a:prstGeom>
          <a:noFill/>
        </p:spPr>
        <p:txBody>
          <a:bodyPr wrap="none" lIns="118872" tIns="91440" rIns="118872" bIns="91440" rtlCol="0" anchor="ctr" anchorCtr="0">
            <a:spAutoFit/>
          </a:bodyPr>
          <a:lstStyle/>
          <a:p>
            <a:pPr>
              <a:lnSpc>
                <a:spcPct val="90000"/>
              </a:lnSpc>
            </a:pPr>
            <a:r>
              <a:rPr lang="en-US" dirty="0">
                <a:hlinkClick r:id="rId3"/>
              </a:rPr>
              <a:t>https://flecsi.github.io/flecsi</a:t>
            </a:r>
            <a:endParaRPr lang="en-US" dirty="0"/>
          </a:p>
          <a:p>
            <a:pPr>
              <a:lnSpc>
                <a:spcPct val="90000"/>
              </a:lnSpc>
            </a:pPr>
            <a:endParaRPr lang="en-US" dirty="0"/>
          </a:p>
        </p:txBody>
      </p:sp>
      <p:sp>
        <p:nvSpPr>
          <p:cNvPr id="15" name="Content Placeholder 2">
            <a:extLst>
              <a:ext uri="{FF2B5EF4-FFF2-40B4-BE49-F238E27FC236}">
                <a16:creationId xmlns:a16="http://schemas.microsoft.com/office/drawing/2014/main" id="{72B339D5-403E-6447-A843-D78C8B0AE452}"/>
              </a:ext>
            </a:extLst>
          </p:cNvPr>
          <p:cNvSpPr txBox="1">
            <a:spLocks/>
          </p:cNvSpPr>
          <p:nvPr/>
        </p:nvSpPr>
        <p:spPr bwMode="auto">
          <a:xfrm>
            <a:off x="5021944" y="928914"/>
            <a:ext cx="6959478" cy="35204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r>
              <a:rPr lang="en-US" sz="2000" dirty="0"/>
              <a:t>Versioning:</a:t>
            </a:r>
          </a:p>
          <a:p>
            <a:pPr marL="0" indent="0">
              <a:buFont typeface="Arial" charset="0"/>
              <a:buNone/>
            </a:pPr>
            <a:r>
              <a:rPr lang="en-US" sz="2000" b="1" dirty="0"/>
              <a:t>Incompatible</a:t>
            </a:r>
            <a:r>
              <a:rPr lang="en-US" sz="2000" dirty="0"/>
              <a:t> - </a:t>
            </a:r>
            <a:r>
              <a:rPr lang="en-US" sz="2000" b="1" dirty="0" err="1"/>
              <a:t>devel</a:t>
            </a:r>
            <a:r>
              <a:rPr lang="en-US" sz="2000" dirty="0"/>
              <a:t> branch breaks compatibility with previous versions</a:t>
            </a:r>
          </a:p>
          <a:p>
            <a:pPr marL="0" indent="0">
              <a:buFont typeface="Arial" charset="0"/>
              <a:buNone/>
            </a:pPr>
            <a:r>
              <a:rPr lang="en-US" sz="2000" b="1" dirty="0"/>
              <a:t>Feature</a:t>
            </a:r>
            <a:r>
              <a:rPr lang="en-US" sz="2000" dirty="0"/>
              <a:t>  </a:t>
            </a:r>
            <a:r>
              <a:rPr lang="en-US" sz="2000" b="1" dirty="0"/>
              <a:t>(1, 2 …) </a:t>
            </a:r>
            <a:r>
              <a:rPr lang="en-US" sz="2000" dirty="0"/>
              <a:t>named for major version </a:t>
            </a:r>
          </a:p>
          <a:p>
            <a:pPr marL="0" indent="0">
              <a:buFont typeface="Arial" charset="0"/>
              <a:buNone/>
            </a:pPr>
            <a:r>
              <a:rPr lang="en-US" sz="2000" b="1" dirty="0"/>
              <a:t>Release</a:t>
            </a:r>
            <a:r>
              <a:rPr lang="en-US" sz="2000" dirty="0"/>
              <a:t> - </a:t>
            </a:r>
            <a:r>
              <a:rPr lang="en-US" sz="2000" b="1" dirty="0"/>
              <a:t>(1.x, 2.x …) </a:t>
            </a:r>
            <a:r>
              <a:rPr lang="en-US" sz="2000" dirty="0"/>
              <a:t>named for </a:t>
            </a:r>
            <a:r>
              <a:rPr lang="en-US" sz="2000" dirty="0" err="1"/>
              <a:t>major.minor</a:t>
            </a:r>
            <a:r>
              <a:rPr lang="en-US" sz="2000" dirty="0"/>
              <a:t> version, correct issues, tags used for bug fixes.</a:t>
            </a:r>
          </a:p>
          <a:p>
            <a:pPr marL="0" indent="0">
              <a:buFont typeface="Arial" charset="0"/>
              <a:buNone/>
            </a:pPr>
            <a:endParaRPr lang="en-US" sz="2000" dirty="0"/>
          </a:p>
          <a:p>
            <a:pPr marL="0" indent="0">
              <a:buFont typeface="Arial" charset="0"/>
              <a:buNone/>
            </a:pPr>
            <a:endParaRPr lang="en-US" sz="2000" dirty="0"/>
          </a:p>
          <a:p>
            <a:pPr marL="0" indent="0">
              <a:buFont typeface="Arial" charset="0"/>
              <a:buNone/>
            </a:pPr>
            <a:endParaRPr lang="en-US" sz="2000" dirty="0"/>
          </a:p>
          <a:p>
            <a:pPr marL="0" indent="0">
              <a:buFont typeface="Arial" charset="0"/>
              <a:buNone/>
            </a:pPr>
            <a:endParaRPr lang="en-US" sz="2000" dirty="0"/>
          </a:p>
        </p:txBody>
      </p:sp>
      <p:pic>
        <p:nvPicPr>
          <p:cNvPr id="1026" name="Picture 2">
            <a:extLst>
              <a:ext uri="{FF2B5EF4-FFF2-40B4-BE49-F238E27FC236}">
                <a16:creationId xmlns:a16="http://schemas.microsoft.com/office/drawing/2014/main" id="{02FBD5DB-813A-8343-814F-DC29A6A31B5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54" r="82" b="9990"/>
          <a:stretch/>
        </p:blipFill>
        <p:spPr bwMode="auto">
          <a:xfrm>
            <a:off x="1559858" y="0"/>
            <a:ext cx="2337811" cy="687349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43F4D4E-2D79-A94D-9AE3-E68E4B2483AF}"/>
              </a:ext>
            </a:extLst>
          </p:cNvPr>
          <p:cNvSpPr txBox="1"/>
          <p:nvPr/>
        </p:nvSpPr>
        <p:spPr>
          <a:xfrm>
            <a:off x="5021944" y="3246431"/>
            <a:ext cx="7207818" cy="2744341"/>
          </a:xfrm>
          <a:prstGeom prst="rect">
            <a:avLst/>
          </a:prstGeom>
          <a:noFill/>
        </p:spPr>
        <p:txBody>
          <a:bodyPr wrap="square" lIns="118872" tIns="91440" rIns="118872" bIns="91440" rtlCol="0" anchor="ctr" anchorCtr="0">
            <a:spAutoFit/>
          </a:bodyPr>
          <a:lstStyle/>
          <a:p>
            <a:pPr>
              <a:lnSpc>
                <a:spcPct val="90000"/>
              </a:lnSpc>
              <a:spcBef>
                <a:spcPts val="1400"/>
              </a:spcBef>
            </a:pPr>
            <a:r>
              <a:rPr lang="en-US" sz="2000" dirty="0"/>
              <a:t>Workflow designed so that</a:t>
            </a:r>
          </a:p>
          <a:p>
            <a:pPr marL="285750" indent="-285750">
              <a:lnSpc>
                <a:spcPct val="90000"/>
              </a:lnSpc>
              <a:spcBef>
                <a:spcPts val="1400"/>
              </a:spcBef>
              <a:buFont typeface="Arial" panose="020B0604020202020204" pitchFamily="34" charset="0"/>
              <a:buChar char="•"/>
            </a:pPr>
            <a:r>
              <a:rPr lang="en-US" sz="2000" dirty="0"/>
              <a:t>All supported branches work at all times</a:t>
            </a:r>
          </a:p>
          <a:p>
            <a:pPr marL="285750" indent="-285750">
              <a:lnSpc>
                <a:spcPct val="90000"/>
              </a:lnSpc>
              <a:spcBef>
                <a:spcPts val="1400"/>
              </a:spcBef>
              <a:buFont typeface="Arial" panose="020B0604020202020204" pitchFamily="34" charset="0"/>
              <a:buChar char="•"/>
            </a:pPr>
            <a:r>
              <a:rPr lang="en-US" sz="2000" dirty="0"/>
              <a:t>Merge Requests are tested and reviewed</a:t>
            </a:r>
          </a:p>
          <a:p>
            <a:pPr>
              <a:lnSpc>
                <a:spcPct val="90000"/>
              </a:lnSpc>
              <a:spcBef>
                <a:spcPts val="1400"/>
              </a:spcBef>
            </a:pPr>
            <a:r>
              <a:rPr lang="en-US" sz="2000" dirty="0"/>
              <a:t>Testing</a:t>
            </a:r>
          </a:p>
          <a:p>
            <a:pPr marL="285750" indent="-285750">
              <a:lnSpc>
                <a:spcPct val="90000"/>
              </a:lnSpc>
              <a:spcBef>
                <a:spcPts val="1400"/>
              </a:spcBef>
              <a:buFont typeface="Arial" panose="020B0604020202020204" pitchFamily="34" charset="0"/>
              <a:buChar char="•"/>
            </a:pPr>
            <a:r>
              <a:rPr lang="en-US" sz="2000" dirty="0"/>
              <a:t>Customized unit-testing framework based on Google Test</a:t>
            </a:r>
          </a:p>
          <a:p>
            <a:pPr marL="285750" indent="-285750">
              <a:lnSpc>
                <a:spcPct val="90000"/>
              </a:lnSpc>
              <a:spcBef>
                <a:spcPts val="1400"/>
              </a:spcBef>
              <a:buFont typeface="Arial" panose="020B0604020202020204" pitchFamily="34" charset="0"/>
              <a:buChar char="•"/>
            </a:pPr>
            <a:r>
              <a:rPr lang="en-US" sz="2000" dirty="0"/>
              <a:t>Special</a:t>
            </a:r>
            <a:r>
              <a:rPr lang="en-US" sz="2000" i="1" dirty="0"/>
              <a:t> </a:t>
            </a:r>
            <a:r>
              <a:rPr lang="en-US" sz="2000" i="1" dirty="0" err="1"/>
              <a:t>gitlab</a:t>
            </a:r>
            <a:r>
              <a:rPr lang="en-US" sz="2000" i="1" dirty="0"/>
              <a:t>-ci</a:t>
            </a:r>
            <a:r>
              <a:rPr lang="en-US" sz="2000" dirty="0"/>
              <a:t> branch - images and configuration files</a:t>
            </a:r>
          </a:p>
        </p:txBody>
      </p:sp>
    </p:spTree>
    <p:extLst>
      <p:ext uri="{BB962C8B-B14F-4D97-AF65-F5344CB8AC3E}">
        <p14:creationId xmlns:p14="http://schemas.microsoft.com/office/powerpoint/2010/main" val="1078927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Why Develop Software Collaboratively?</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409507" y="1112295"/>
            <a:ext cx="11369809" cy="1079582"/>
          </a:xfrm>
        </p:spPr>
        <p:txBody>
          <a:bodyPr/>
          <a:lstStyle/>
          <a:p>
            <a:r>
              <a:rPr lang="en-US" sz="2400" i="0" u="none" strike="noStrike" dirty="0">
                <a:solidFill>
                  <a:srgbClr val="000000"/>
                </a:solidFill>
                <a:effectLst/>
                <a:latin typeface="Arial" panose="020B0604020202020204" pitchFamily="34" charset="0"/>
              </a:rPr>
              <a:t>Most real-world projects involve teams rather than individuals</a:t>
            </a:r>
          </a:p>
          <a:p>
            <a:r>
              <a:rPr lang="en-US" dirty="0">
                <a:solidFill>
                  <a:srgbClr val="000000"/>
                </a:solidFill>
              </a:rPr>
              <a:t>Collaboration has advantages</a:t>
            </a:r>
          </a:p>
          <a:p>
            <a:pPr lvl="1"/>
            <a:r>
              <a:rPr lang="en-US" dirty="0">
                <a:solidFill>
                  <a:srgbClr val="000000"/>
                </a:solidFill>
              </a:rPr>
              <a:t>Produces working code quicker</a:t>
            </a:r>
          </a:p>
          <a:p>
            <a:pPr lvl="1"/>
            <a:r>
              <a:rPr lang="en-US" dirty="0">
                <a:solidFill>
                  <a:srgbClr val="000000"/>
                </a:solidFill>
              </a:rPr>
              <a:t>Better design from considering more points of view and experience</a:t>
            </a:r>
          </a:p>
          <a:p>
            <a:pPr lvl="1"/>
            <a:r>
              <a:rPr lang="en-US" dirty="0">
                <a:solidFill>
                  <a:srgbClr val="000000"/>
                </a:solidFill>
              </a:rPr>
              <a:t>Can be more enjoyable, even a social experience</a:t>
            </a:r>
          </a:p>
          <a:p>
            <a:r>
              <a:rPr lang="en-US" dirty="0">
                <a:solidFill>
                  <a:srgbClr val="000000"/>
                </a:solidFill>
              </a:rPr>
              <a:t>Collaboration has challenges</a:t>
            </a:r>
          </a:p>
          <a:p>
            <a:pPr lvl="1"/>
            <a:r>
              <a:rPr lang="en-US" dirty="0">
                <a:solidFill>
                  <a:srgbClr val="000000"/>
                </a:solidFill>
              </a:rPr>
              <a:t>Logistics (time zones etc.)</a:t>
            </a:r>
          </a:p>
          <a:p>
            <a:pPr lvl="1"/>
            <a:r>
              <a:rPr lang="en-US" dirty="0">
                <a:solidFill>
                  <a:srgbClr val="000000"/>
                </a:solidFill>
              </a:rPr>
              <a:t>Communication</a:t>
            </a:r>
          </a:p>
          <a:p>
            <a:pPr lvl="1"/>
            <a:r>
              <a:rPr lang="en-US" dirty="0">
                <a:solidFill>
                  <a:srgbClr val="000000"/>
                </a:solidFill>
              </a:rPr>
              <a:t>Ensuring everyone is working from the same version and can contribute equally</a:t>
            </a:r>
          </a:p>
          <a:p>
            <a:pPr lvl="1"/>
            <a:r>
              <a:rPr lang="en-US" dirty="0">
                <a:solidFill>
                  <a:srgbClr val="000000"/>
                </a:solidFill>
              </a:rPr>
              <a:t>Understanding other’s code and what they intended</a:t>
            </a:r>
          </a:p>
          <a:p>
            <a:pPr lvl="1"/>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sz="2400" i="0" u="none" strike="noStrike" dirty="0">
              <a:solidFill>
                <a:srgbClr val="000000"/>
              </a:solidFill>
              <a:effectLst/>
              <a:latin typeface="Arial" panose="020B0604020202020204" pitchFamily="34" charset="0"/>
            </a:endParaRPr>
          </a:p>
          <a:p>
            <a:endParaRPr lang="en-US" sz="2400" i="0" u="none" strike="noStrike" dirty="0">
              <a:solidFill>
                <a:srgbClr val="000000"/>
              </a:solidFill>
              <a:effectLst/>
              <a:latin typeface="Arial" panose="020B0604020202020204" pitchFamily="34" charset="0"/>
            </a:endParaRPr>
          </a:p>
          <a:p>
            <a:endParaRPr lang="en-US"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2427172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Tools</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409507" y="1156251"/>
            <a:ext cx="11369809" cy="1079582"/>
          </a:xfrm>
        </p:spPr>
        <p:txBody>
          <a:bodyPr/>
          <a:lstStyle/>
          <a:p>
            <a:pPr lvl="1"/>
            <a:endParaRPr lang="en-US" dirty="0">
              <a:solidFill>
                <a:srgbClr val="000000"/>
              </a:solidFill>
            </a:endParaRPr>
          </a:p>
          <a:p>
            <a:pPr marL="346075" lvl="1" indent="0">
              <a:buNone/>
            </a:pPr>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sz="2400" i="0" u="none" strike="noStrike" dirty="0">
              <a:solidFill>
                <a:srgbClr val="000000"/>
              </a:solidFill>
              <a:effectLst/>
              <a:latin typeface="Arial" panose="020B0604020202020204" pitchFamily="34" charset="0"/>
            </a:endParaRPr>
          </a:p>
          <a:p>
            <a:endParaRPr lang="en-US" sz="2400" i="0" u="none" strike="noStrike" dirty="0">
              <a:solidFill>
                <a:srgbClr val="000000"/>
              </a:solidFill>
              <a:effectLst/>
              <a:latin typeface="Arial" panose="020B0604020202020204" pitchFamily="34" charset="0"/>
            </a:endParaRPr>
          </a:p>
          <a:p>
            <a:endParaRPr lang="en-US" i="0" u="none" strike="noStrike" dirty="0">
              <a:solidFill>
                <a:srgbClr val="000000"/>
              </a:solidFill>
              <a:effectLst/>
              <a:latin typeface="Arial" panose="020B0604020202020204" pitchFamily="34" charset="0"/>
            </a:endParaRPr>
          </a:p>
          <a:p>
            <a:endParaRPr lang="en-US" dirty="0"/>
          </a:p>
        </p:txBody>
      </p:sp>
      <p:sp>
        <p:nvSpPr>
          <p:cNvPr id="6" name="Rectangle 5">
            <a:extLst>
              <a:ext uri="{FF2B5EF4-FFF2-40B4-BE49-F238E27FC236}">
                <a16:creationId xmlns:a16="http://schemas.microsoft.com/office/drawing/2014/main" id="{DE1FFCBD-A160-A737-7CA3-306DAA6466F9}"/>
              </a:ext>
            </a:extLst>
          </p:cNvPr>
          <p:cNvSpPr/>
          <p:nvPr/>
        </p:nvSpPr>
        <p:spPr>
          <a:xfrm rot="20501355">
            <a:off x="9534238" y="1346677"/>
            <a:ext cx="994183"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agile</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7" name="Rectangle 6">
            <a:extLst>
              <a:ext uri="{FF2B5EF4-FFF2-40B4-BE49-F238E27FC236}">
                <a16:creationId xmlns:a16="http://schemas.microsoft.com/office/drawing/2014/main" id="{F57BE96D-8972-76A6-19D9-3FE9F90764D3}"/>
              </a:ext>
            </a:extLst>
          </p:cNvPr>
          <p:cNvSpPr/>
          <p:nvPr/>
        </p:nvSpPr>
        <p:spPr>
          <a:xfrm rot="571782">
            <a:off x="2634324" y="1605119"/>
            <a:ext cx="1507144" cy="553998"/>
          </a:xfrm>
          <a:prstGeom prst="rect">
            <a:avLst/>
          </a:prstGeom>
          <a:noFill/>
        </p:spPr>
        <p:txBody>
          <a:bodyPr wrap="none" lIns="91440" tIns="45720" rIns="91440" bIns="45720">
            <a:spAutoFit/>
          </a:bodyPr>
          <a:lstStyle/>
          <a:p>
            <a:pPr algn="ctr"/>
            <a:r>
              <a:rPr lang="en-US" sz="3000" b="0" cap="none" spc="0" dirty="0">
                <a:ln w="0"/>
                <a:solidFill>
                  <a:schemeClr val="accent1"/>
                </a:solidFill>
                <a:effectLst>
                  <a:outerShdw blurRad="38100" dist="25400" dir="5400000" algn="ctr" rotWithShape="0">
                    <a:srgbClr val="6E747A">
                      <a:alpha val="43000"/>
                    </a:srgbClr>
                  </a:outerShdw>
                </a:effectLst>
              </a:rPr>
              <a:t>Kanban</a:t>
            </a:r>
          </a:p>
        </p:txBody>
      </p:sp>
      <p:sp>
        <p:nvSpPr>
          <p:cNvPr id="8" name="Rectangle 7">
            <a:extLst>
              <a:ext uri="{FF2B5EF4-FFF2-40B4-BE49-F238E27FC236}">
                <a16:creationId xmlns:a16="http://schemas.microsoft.com/office/drawing/2014/main" id="{53C0A7EC-07A2-D19D-45EC-FBAD7C48DCAD}"/>
              </a:ext>
            </a:extLst>
          </p:cNvPr>
          <p:cNvSpPr/>
          <p:nvPr/>
        </p:nvSpPr>
        <p:spPr>
          <a:xfrm rot="1002624">
            <a:off x="972079" y="5242099"/>
            <a:ext cx="2682145"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version control</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9" name="Rectangle 8">
            <a:extLst>
              <a:ext uri="{FF2B5EF4-FFF2-40B4-BE49-F238E27FC236}">
                <a16:creationId xmlns:a16="http://schemas.microsoft.com/office/drawing/2014/main" id="{4066F674-65D2-3B3D-1D3F-6B171ACF4590}"/>
              </a:ext>
            </a:extLst>
          </p:cNvPr>
          <p:cNvSpPr/>
          <p:nvPr/>
        </p:nvSpPr>
        <p:spPr>
          <a:xfrm rot="994800">
            <a:off x="983192" y="2192102"/>
            <a:ext cx="676788"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Git</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0" name="Rectangle 9">
            <a:extLst>
              <a:ext uri="{FF2B5EF4-FFF2-40B4-BE49-F238E27FC236}">
                <a16:creationId xmlns:a16="http://schemas.microsoft.com/office/drawing/2014/main" id="{D4EA156D-CABA-0F85-922A-498FF6DCE7E8}"/>
              </a:ext>
            </a:extLst>
          </p:cNvPr>
          <p:cNvSpPr/>
          <p:nvPr/>
        </p:nvSpPr>
        <p:spPr>
          <a:xfrm>
            <a:off x="3968297" y="3832232"/>
            <a:ext cx="2533066"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issue tracking</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1" name="Rectangle 10">
            <a:extLst>
              <a:ext uri="{FF2B5EF4-FFF2-40B4-BE49-F238E27FC236}">
                <a16:creationId xmlns:a16="http://schemas.microsoft.com/office/drawing/2014/main" id="{C6881D74-E402-3372-358A-B25F9F7EE35B}"/>
              </a:ext>
            </a:extLst>
          </p:cNvPr>
          <p:cNvSpPr/>
          <p:nvPr/>
        </p:nvSpPr>
        <p:spPr>
          <a:xfrm rot="21283039">
            <a:off x="8020004" y="3524857"/>
            <a:ext cx="2550186"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Git Workflows</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2" name="Rectangle 11">
            <a:extLst>
              <a:ext uri="{FF2B5EF4-FFF2-40B4-BE49-F238E27FC236}">
                <a16:creationId xmlns:a16="http://schemas.microsoft.com/office/drawing/2014/main" id="{7F944AC2-ED3D-AD01-97FA-64F20771DA17}"/>
              </a:ext>
            </a:extLst>
          </p:cNvPr>
          <p:cNvSpPr/>
          <p:nvPr/>
        </p:nvSpPr>
        <p:spPr>
          <a:xfrm rot="20485731">
            <a:off x="5192351" y="5765058"/>
            <a:ext cx="2618025"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project boards</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3" name="Rectangle 12">
            <a:extLst>
              <a:ext uri="{FF2B5EF4-FFF2-40B4-BE49-F238E27FC236}">
                <a16:creationId xmlns:a16="http://schemas.microsoft.com/office/drawing/2014/main" id="{2C77FA5B-2261-3F57-31C6-CF53E1952FBA}"/>
              </a:ext>
            </a:extLst>
          </p:cNvPr>
          <p:cNvSpPr/>
          <p:nvPr/>
        </p:nvSpPr>
        <p:spPr>
          <a:xfrm rot="20906675">
            <a:off x="2932325" y="2843094"/>
            <a:ext cx="1018227"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JIRA</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4" name="Rectangle 13">
            <a:extLst>
              <a:ext uri="{FF2B5EF4-FFF2-40B4-BE49-F238E27FC236}">
                <a16:creationId xmlns:a16="http://schemas.microsoft.com/office/drawing/2014/main" id="{438F4513-277B-C0CD-FDEE-A85A008FDA46}"/>
              </a:ext>
            </a:extLst>
          </p:cNvPr>
          <p:cNvSpPr/>
          <p:nvPr/>
        </p:nvSpPr>
        <p:spPr>
          <a:xfrm rot="639243">
            <a:off x="5610632" y="3065840"/>
            <a:ext cx="2318263"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code review</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5" name="Rectangle 14">
            <a:extLst>
              <a:ext uri="{FF2B5EF4-FFF2-40B4-BE49-F238E27FC236}">
                <a16:creationId xmlns:a16="http://schemas.microsoft.com/office/drawing/2014/main" id="{12FC0CA6-B24F-8AF3-9675-75B6258B0220}"/>
              </a:ext>
            </a:extLst>
          </p:cNvPr>
          <p:cNvSpPr/>
          <p:nvPr/>
        </p:nvSpPr>
        <p:spPr>
          <a:xfrm>
            <a:off x="359937" y="3832232"/>
            <a:ext cx="2553904"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Pull Requests</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6" name="Rectangle 15">
            <a:extLst>
              <a:ext uri="{FF2B5EF4-FFF2-40B4-BE49-F238E27FC236}">
                <a16:creationId xmlns:a16="http://schemas.microsoft.com/office/drawing/2014/main" id="{9D31ECDD-6F86-249C-8B17-2F4EDC4B627C}"/>
              </a:ext>
            </a:extLst>
          </p:cNvPr>
          <p:cNvSpPr/>
          <p:nvPr/>
        </p:nvSpPr>
        <p:spPr>
          <a:xfrm rot="20572941">
            <a:off x="4683493" y="1855522"/>
            <a:ext cx="2661305"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feature branch</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7" name="Rectangle 16">
            <a:extLst>
              <a:ext uri="{FF2B5EF4-FFF2-40B4-BE49-F238E27FC236}">
                <a16:creationId xmlns:a16="http://schemas.microsoft.com/office/drawing/2014/main" id="{0007C9E0-3CC2-F335-5C24-A3353015390D}"/>
              </a:ext>
            </a:extLst>
          </p:cNvPr>
          <p:cNvSpPr/>
          <p:nvPr/>
        </p:nvSpPr>
        <p:spPr>
          <a:xfrm>
            <a:off x="8624783" y="2511909"/>
            <a:ext cx="3087705"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lifetime branches</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8" name="Rectangle 17">
            <a:extLst>
              <a:ext uri="{FF2B5EF4-FFF2-40B4-BE49-F238E27FC236}">
                <a16:creationId xmlns:a16="http://schemas.microsoft.com/office/drawing/2014/main" id="{7FBEC0C3-4968-0A5C-0484-C08149B73552}"/>
              </a:ext>
            </a:extLst>
          </p:cNvPr>
          <p:cNvSpPr/>
          <p:nvPr/>
        </p:nvSpPr>
        <p:spPr>
          <a:xfrm rot="990003">
            <a:off x="8109529" y="4535594"/>
            <a:ext cx="1463862"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policies</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19" name="Rectangle 18">
            <a:extLst>
              <a:ext uri="{FF2B5EF4-FFF2-40B4-BE49-F238E27FC236}">
                <a16:creationId xmlns:a16="http://schemas.microsoft.com/office/drawing/2014/main" id="{8BB8FD97-462E-26F5-7895-1FB4A52D5F3B}"/>
              </a:ext>
            </a:extLst>
          </p:cNvPr>
          <p:cNvSpPr/>
          <p:nvPr/>
        </p:nvSpPr>
        <p:spPr>
          <a:xfrm rot="1932880">
            <a:off x="4320622" y="4923945"/>
            <a:ext cx="1130567"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Trello</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20" name="Rectangle 19">
            <a:extLst>
              <a:ext uri="{FF2B5EF4-FFF2-40B4-BE49-F238E27FC236}">
                <a16:creationId xmlns:a16="http://schemas.microsoft.com/office/drawing/2014/main" id="{DA8B3A3F-2029-C815-8245-0DD612EE2F78}"/>
              </a:ext>
            </a:extLst>
          </p:cNvPr>
          <p:cNvSpPr/>
          <p:nvPr/>
        </p:nvSpPr>
        <p:spPr>
          <a:xfrm rot="20482262">
            <a:off x="975578" y="5992276"/>
            <a:ext cx="1188146"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Gitlab</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21" name="Rectangle 20">
            <a:extLst>
              <a:ext uri="{FF2B5EF4-FFF2-40B4-BE49-F238E27FC236}">
                <a16:creationId xmlns:a16="http://schemas.microsoft.com/office/drawing/2014/main" id="{13A9417C-182A-9F90-70F4-A1772044E416}"/>
              </a:ext>
            </a:extLst>
          </p:cNvPr>
          <p:cNvSpPr/>
          <p:nvPr/>
        </p:nvSpPr>
        <p:spPr>
          <a:xfrm>
            <a:off x="10031329" y="4965100"/>
            <a:ext cx="1316387" cy="553998"/>
          </a:xfrm>
          <a:prstGeom prst="rect">
            <a:avLst/>
          </a:prstGeom>
          <a:noFill/>
        </p:spPr>
        <p:txBody>
          <a:bodyPr wrap="none" lIns="91440" tIns="45720" rIns="91440" bIns="45720">
            <a:spAutoFit/>
          </a:bodyPr>
          <a:lstStyle/>
          <a:p>
            <a:pPr algn="ctr"/>
            <a:r>
              <a:rPr lang="en-US" sz="3000" dirty="0" err="1">
                <a:ln w="0"/>
                <a:solidFill>
                  <a:schemeClr val="accent1"/>
                </a:solidFill>
                <a:effectLst>
                  <a:outerShdw blurRad="38100" dist="25400" dir="5400000" algn="ctr" rotWithShape="0">
                    <a:srgbClr val="6E747A">
                      <a:alpha val="43000"/>
                    </a:srgbClr>
                  </a:outerShdw>
                </a:effectLst>
              </a:rPr>
              <a:t>Github</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
        <p:nvSpPr>
          <p:cNvPr id="22" name="Rectangle 21">
            <a:extLst>
              <a:ext uri="{FF2B5EF4-FFF2-40B4-BE49-F238E27FC236}">
                <a16:creationId xmlns:a16="http://schemas.microsoft.com/office/drawing/2014/main" id="{CA2A6A58-ED4C-7FE8-0CDA-5D0A1244C663}"/>
              </a:ext>
            </a:extLst>
          </p:cNvPr>
          <p:cNvSpPr/>
          <p:nvPr/>
        </p:nvSpPr>
        <p:spPr>
          <a:xfrm rot="21089694">
            <a:off x="2301846" y="4535594"/>
            <a:ext cx="1295547" cy="553998"/>
          </a:xfrm>
          <a:prstGeom prst="rect">
            <a:avLst/>
          </a:prstGeom>
          <a:noFill/>
        </p:spPr>
        <p:txBody>
          <a:bodyPr wrap="none" lIns="91440" tIns="45720" rIns="91440" bIns="45720">
            <a:spAutoFit/>
          </a:bodyPr>
          <a:lstStyle/>
          <a:p>
            <a:pPr algn="ctr"/>
            <a:r>
              <a:rPr lang="en-US" sz="3000" dirty="0">
                <a:ln w="0"/>
                <a:solidFill>
                  <a:schemeClr val="accent1"/>
                </a:solidFill>
                <a:effectLst>
                  <a:outerShdw blurRad="38100" dist="25400" dir="5400000" algn="ctr" rotWithShape="0">
                    <a:srgbClr val="6E747A">
                      <a:alpha val="43000"/>
                    </a:srgbClr>
                  </a:outerShdw>
                </a:effectLst>
              </a:rPr>
              <a:t>Scrum</a:t>
            </a:r>
            <a:endParaRPr lang="en-US" sz="30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1683220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Why do we need tools?</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409507" y="1488726"/>
            <a:ext cx="11369809" cy="1079582"/>
          </a:xfrm>
        </p:spPr>
        <p:txBody>
          <a:bodyPr/>
          <a:lstStyle/>
          <a:p>
            <a:r>
              <a:rPr lang="en-US" dirty="0">
                <a:solidFill>
                  <a:srgbClr val="000000"/>
                </a:solidFill>
              </a:rPr>
              <a:t>To keep organized when working on a team</a:t>
            </a:r>
          </a:p>
          <a:p>
            <a:r>
              <a:rPr lang="en-US" dirty="0">
                <a:solidFill>
                  <a:srgbClr val="000000"/>
                </a:solidFill>
              </a:rPr>
              <a:t>Stay on the same page, same knowledge of the project, work, goals etc.</a:t>
            </a:r>
          </a:p>
          <a:p>
            <a:r>
              <a:rPr lang="en-US" dirty="0">
                <a:solidFill>
                  <a:srgbClr val="000000"/>
                </a:solidFill>
              </a:rPr>
              <a:t>Keep track of, address and prioritize bug fixes, feature requests, etc.</a:t>
            </a:r>
          </a:p>
          <a:p>
            <a:r>
              <a:rPr lang="en-US" dirty="0">
                <a:solidFill>
                  <a:srgbClr val="000000"/>
                </a:solidFill>
              </a:rPr>
              <a:t>Tools capture and mediate information about the collaborative process </a:t>
            </a:r>
          </a:p>
          <a:p>
            <a:endParaRPr lang="en-US" dirty="0">
              <a:solidFill>
                <a:srgbClr val="000000"/>
              </a:solidFill>
            </a:endParaRPr>
          </a:p>
          <a:p>
            <a:endParaRPr lang="en-US" dirty="0">
              <a:solidFill>
                <a:srgbClr val="000000"/>
              </a:solidFill>
            </a:endParaRPr>
          </a:p>
          <a:p>
            <a:pPr marL="0" indent="0">
              <a:buNone/>
            </a:pPr>
            <a:r>
              <a:rPr lang="en-US" dirty="0">
                <a:solidFill>
                  <a:srgbClr val="000000"/>
                </a:solidFill>
              </a:rPr>
              <a:t>A major tool used for version control is Git …</a:t>
            </a:r>
          </a:p>
          <a:p>
            <a:endParaRPr lang="en-US" dirty="0">
              <a:solidFill>
                <a:srgbClr val="000000"/>
              </a:solidFill>
            </a:endParaRPr>
          </a:p>
          <a:p>
            <a:pPr lvl="1"/>
            <a:endParaRPr lang="en-US" dirty="0">
              <a:solidFill>
                <a:srgbClr val="000000"/>
              </a:solidFill>
            </a:endParaRPr>
          </a:p>
          <a:p>
            <a:pPr marL="346075" lvl="1" indent="0">
              <a:buNone/>
            </a:pPr>
            <a:endParaRPr lang="en-US" dirty="0">
              <a:solidFill>
                <a:srgbClr val="000000"/>
              </a:solidFill>
            </a:endParaRPr>
          </a:p>
          <a:p>
            <a:endParaRPr lang="en-US" dirty="0">
              <a:solidFill>
                <a:srgbClr val="000000"/>
              </a:solidFill>
            </a:endParaRPr>
          </a:p>
          <a:p>
            <a:endParaRPr lang="en-US" dirty="0">
              <a:solidFill>
                <a:srgbClr val="000000"/>
              </a:solidFill>
            </a:endParaRPr>
          </a:p>
          <a:p>
            <a:endParaRPr lang="en-US" sz="2400" i="0" u="none" strike="noStrike" dirty="0">
              <a:solidFill>
                <a:srgbClr val="000000"/>
              </a:solidFill>
              <a:effectLst/>
              <a:latin typeface="Arial" panose="020B0604020202020204" pitchFamily="34" charset="0"/>
            </a:endParaRPr>
          </a:p>
          <a:p>
            <a:endParaRPr lang="en-US" sz="2400" i="0" u="none" strike="noStrike" dirty="0">
              <a:solidFill>
                <a:srgbClr val="000000"/>
              </a:solidFill>
              <a:effectLst/>
              <a:latin typeface="Arial" panose="020B0604020202020204" pitchFamily="34" charset="0"/>
            </a:endParaRPr>
          </a:p>
          <a:p>
            <a:endParaRPr lang="en-US" i="0" u="none" strike="noStrike" dirty="0">
              <a:solidFill>
                <a:srgbClr val="000000"/>
              </a:solidFill>
              <a:effectLst/>
              <a:latin typeface="Arial" panose="020B0604020202020204" pitchFamily="34" charset="0"/>
            </a:endParaRPr>
          </a:p>
          <a:p>
            <a:endParaRPr lang="en-US" dirty="0"/>
          </a:p>
        </p:txBody>
      </p:sp>
    </p:spTree>
    <p:extLst>
      <p:ext uri="{BB962C8B-B14F-4D97-AF65-F5344CB8AC3E}">
        <p14:creationId xmlns:p14="http://schemas.microsoft.com/office/powerpoint/2010/main" val="3117067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Version Control – Using Git</a:t>
            </a:r>
          </a:p>
        </p:txBody>
      </p:sp>
    </p:spTree>
    <p:extLst>
      <p:ext uri="{BB962C8B-B14F-4D97-AF65-F5344CB8AC3E}">
        <p14:creationId xmlns:p14="http://schemas.microsoft.com/office/powerpoint/2010/main" val="31446913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D4F93-650E-BB5B-58F7-04484F8CEA47}"/>
              </a:ext>
            </a:extLst>
          </p:cNvPr>
          <p:cNvSpPr>
            <a:spLocks noGrp="1"/>
          </p:cNvSpPr>
          <p:nvPr>
            <p:ph type="title"/>
          </p:nvPr>
        </p:nvSpPr>
        <p:spPr/>
        <p:txBody>
          <a:bodyPr/>
          <a:lstStyle/>
          <a:p>
            <a:r>
              <a:rPr lang="en-US" dirty="0"/>
              <a:t>Version Control - Git</a:t>
            </a:r>
          </a:p>
        </p:txBody>
      </p:sp>
      <p:sp>
        <p:nvSpPr>
          <p:cNvPr id="3" name="Content Placeholder 2">
            <a:extLst>
              <a:ext uri="{FF2B5EF4-FFF2-40B4-BE49-F238E27FC236}">
                <a16:creationId xmlns:a16="http://schemas.microsoft.com/office/drawing/2014/main" id="{43FA24EB-8A3F-3AFB-6B5E-98B686352385}"/>
              </a:ext>
            </a:extLst>
          </p:cNvPr>
          <p:cNvSpPr>
            <a:spLocks noGrp="1"/>
          </p:cNvSpPr>
          <p:nvPr>
            <p:ph idx="1"/>
          </p:nvPr>
        </p:nvSpPr>
        <p:spPr>
          <a:xfrm>
            <a:off x="365760" y="1187246"/>
            <a:ext cx="11369809" cy="4299154"/>
          </a:xfrm>
        </p:spPr>
        <p:txBody>
          <a:bodyPr/>
          <a:lstStyle/>
          <a:p>
            <a:r>
              <a:rPr lang="en-US" dirty="0"/>
              <a:t>Version control (or revision control) is a means of tracking changes made to source code</a:t>
            </a:r>
          </a:p>
          <a:p>
            <a:r>
              <a:rPr lang="en-US" dirty="0"/>
              <a:t>Various </a:t>
            </a:r>
            <a:r>
              <a:rPr lang="en-US" i="1" dirty="0"/>
              <a:t>hosting services</a:t>
            </a:r>
            <a:r>
              <a:rPr lang="en-US" dirty="0"/>
              <a:t> are available - GitHub, GitLab, Bitbucket, etc.</a:t>
            </a:r>
            <a:endParaRPr lang="en-US" sz="2200" dirty="0"/>
          </a:p>
          <a:p>
            <a:r>
              <a:rPr lang="en-US" sz="2400" dirty="0">
                <a:solidFill>
                  <a:srgbClr val="000000"/>
                </a:solidFill>
              </a:rPr>
              <a:t>Main features of Git used for collaboration*</a:t>
            </a:r>
          </a:p>
          <a:p>
            <a:pPr lvl="1"/>
            <a:r>
              <a:rPr lang="en-US" dirty="0">
                <a:solidFill>
                  <a:srgbClr val="000000"/>
                </a:solidFill>
              </a:rPr>
              <a:t>Branches - </a:t>
            </a:r>
            <a:r>
              <a:rPr lang="en-US" dirty="0"/>
              <a:t>allows separate development for features or fixes on the same repo</a:t>
            </a:r>
          </a:p>
          <a:p>
            <a:pPr lvl="1"/>
            <a:r>
              <a:rPr lang="en-US" dirty="0">
                <a:solidFill>
                  <a:srgbClr val="000000"/>
                </a:solidFill>
              </a:rPr>
              <a:t>Pull Requests (PRs) - </a:t>
            </a:r>
            <a:r>
              <a:rPr lang="en-US" dirty="0"/>
              <a:t>Enables code review and testing before merge</a:t>
            </a:r>
            <a:endParaRPr lang="en-US" dirty="0">
              <a:solidFill>
                <a:srgbClr val="000000"/>
              </a:solidFill>
            </a:endParaRPr>
          </a:p>
          <a:p>
            <a:pPr lvl="1"/>
            <a:r>
              <a:rPr lang="en-US" dirty="0">
                <a:solidFill>
                  <a:srgbClr val="000000"/>
                </a:solidFill>
              </a:rPr>
              <a:t>Clones - allows each developer their own working copy</a:t>
            </a:r>
          </a:p>
          <a:p>
            <a:pPr lvl="1"/>
            <a:r>
              <a:rPr lang="en-US" dirty="0">
                <a:solidFill>
                  <a:srgbClr val="000000"/>
                </a:solidFill>
              </a:rPr>
              <a:t>Forks - allows those outside the team to collaborate (open source software)</a:t>
            </a:r>
          </a:p>
          <a:p>
            <a:pPr marL="0" indent="0">
              <a:buNone/>
            </a:pPr>
            <a:endParaRPr lang="en-US" dirty="0">
              <a:solidFill>
                <a:srgbClr val="000000"/>
              </a:solidFill>
            </a:endParaRPr>
          </a:p>
          <a:p>
            <a:pPr marL="0" indent="0">
              <a:buNone/>
            </a:pPr>
            <a:r>
              <a:rPr lang="en-US" dirty="0">
                <a:solidFill>
                  <a:srgbClr val="000000"/>
                </a:solidFill>
              </a:rPr>
              <a:t>* </a:t>
            </a:r>
            <a:r>
              <a:rPr lang="en-US" dirty="0"/>
              <a:t>This tutorial will cover the first two since knowledge of them is needed for the development workflow using Git, referred to as ”Git Workflow”</a:t>
            </a:r>
          </a:p>
        </p:txBody>
      </p:sp>
    </p:spTree>
    <p:extLst>
      <p:ext uri="{BB962C8B-B14F-4D97-AF65-F5344CB8AC3E}">
        <p14:creationId xmlns:p14="http://schemas.microsoft.com/office/powerpoint/2010/main" val="1567500791"/>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6753</TotalTime>
  <Words>3623</Words>
  <Application>Microsoft Office PowerPoint</Application>
  <PresentationFormat>Custom</PresentationFormat>
  <Paragraphs>507</Paragraphs>
  <Slides>44</Slides>
  <Notes>37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Arial Black</vt:lpstr>
      <vt:lpstr>Calibri</vt:lpstr>
      <vt:lpstr>Comic Sans MS</vt:lpstr>
      <vt:lpstr>Menlo</vt:lpstr>
      <vt:lpstr>Open Sans</vt:lpstr>
      <vt:lpstr>Presentations (Wide Screen)</vt:lpstr>
      <vt:lpstr>Collaborative Software Development</vt:lpstr>
      <vt:lpstr>License, Citation and Acknowledgements</vt:lpstr>
      <vt:lpstr>Outline</vt:lpstr>
      <vt:lpstr>Why Develop Software Collaboratively?</vt:lpstr>
      <vt:lpstr>Why Develop Software Collaboratively?</vt:lpstr>
      <vt:lpstr>Tools</vt:lpstr>
      <vt:lpstr>Why do we need tools?</vt:lpstr>
      <vt:lpstr>Version Control – Using Git</vt:lpstr>
      <vt:lpstr>Version Control - Git</vt:lpstr>
      <vt:lpstr>Version Control - Git</vt:lpstr>
      <vt:lpstr>Use of Branches</vt:lpstr>
      <vt:lpstr>Feature Branches</vt:lpstr>
      <vt:lpstr>How Do We Control Project Branch Complexity?</vt:lpstr>
      <vt:lpstr>Infinite Lifetime Branches</vt:lpstr>
      <vt:lpstr>Branching Strategies</vt:lpstr>
      <vt:lpstr>Pull Requests  Why use Pull Requests?</vt:lpstr>
      <vt:lpstr>What makes a good Pull Request?</vt:lpstr>
      <vt:lpstr>Git Workflows</vt:lpstr>
      <vt:lpstr>What is a Git Workflow?</vt:lpstr>
      <vt:lpstr>Why use a Git Workflow?</vt:lpstr>
      <vt:lpstr>Commonly Known Git Workflows     </vt:lpstr>
      <vt:lpstr>Git Flow</vt:lpstr>
      <vt:lpstr>GitHub Flow</vt:lpstr>
      <vt:lpstr>GitLab Flow</vt:lpstr>
      <vt:lpstr>Guidelines for establishing a Git Workflow</vt:lpstr>
      <vt:lpstr>Using Agile for Scientific Software</vt:lpstr>
      <vt:lpstr>Why Agile?</vt:lpstr>
      <vt:lpstr>What is Agile?</vt:lpstr>
      <vt:lpstr>What is Agile?</vt:lpstr>
      <vt:lpstr>Getting Started with Agile</vt:lpstr>
      <vt:lpstr>Kanban</vt:lpstr>
      <vt:lpstr>Basic Kanban</vt:lpstr>
      <vt:lpstr>Kanban principles</vt:lpstr>
      <vt:lpstr>Kanban tools</vt:lpstr>
      <vt:lpstr>Big question: How many “active” tasks?</vt:lpstr>
      <vt:lpstr>Code Review</vt:lpstr>
      <vt:lpstr>Code Review – What Peer Code Review Can Provide</vt:lpstr>
      <vt:lpstr>Code Review  - Improvement and Practices</vt:lpstr>
      <vt:lpstr>Software Licensing</vt:lpstr>
      <vt:lpstr>Software Licensing</vt:lpstr>
      <vt:lpstr>Extra Slides – Git Workflows from CSE projects</vt:lpstr>
      <vt:lpstr>Current Trilinos Workflow</vt:lpstr>
      <vt:lpstr>Current Open MPI Workflow </vt:lpstr>
      <vt:lpstr>Current FleCSI Workflow</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328</cp:revision>
  <cp:lastPrinted>2017-11-02T18:35:01Z</cp:lastPrinted>
  <dcterms:created xsi:type="dcterms:W3CDTF">2018-11-06T17:28:56Z</dcterms:created>
  <dcterms:modified xsi:type="dcterms:W3CDTF">2023-04-16T00:04:38Z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